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46"/>
  </p:notesMasterIdLst>
  <p:sldIdLst>
    <p:sldId id="256" r:id="rId6"/>
    <p:sldId id="259" r:id="rId7"/>
    <p:sldId id="257" r:id="rId8"/>
    <p:sldId id="266" r:id="rId9"/>
    <p:sldId id="258" r:id="rId10"/>
    <p:sldId id="265" r:id="rId11"/>
    <p:sldId id="260" r:id="rId12"/>
    <p:sldId id="262" r:id="rId13"/>
    <p:sldId id="284" r:id="rId14"/>
    <p:sldId id="263" r:id="rId15"/>
    <p:sldId id="295" r:id="rId16"/>
    <p:sldId id="296" r:id="rId17"/>
    <p:sldId id="273" r:id="rId18"/>
    <p:sldId id="297" r:id="rId19"/>
    <p:sldId id="298" r:id="rId20"/>
    <p:sldId id="274" r:id="rId21"/>
    <p:sldId id="293" r:id="rId22"/>
    <p:sldId id="294" r:id="rId23"/>
    <p:sldId id="283" r:id="rId24"/>
    <p:sldId id="291" r:id="rId25"/>
    <p:sldId id="292" r:id="rId26"/>
    <p:sldId id="261" r:id="rId27"/>
    <p:sldId id="267" r:id="rId28"/>
    <p:sldId id="268" r:id="rId29"/>
    <p:sldId id="269" r:id="rId30"/>
    <p:sldId id="270" r:id="rId31"/>
    <p:sldId id="275" r:id="rId32"/>
    <p:sldId id="285" r:id="rId33"/>
    <p:sldId id="286" r:id="rId34"/>
    <p:sldId id="276" r:id="rId35"/>
    <p:sldId id="299" r:id="rId36"/>
    <p:sldId id="300" r:id="rId37"/>
    <p:sldId id="279" r:id="rId38"/>
    <p:sldId id="271" r:id="rId39"/>
    <p:sldId id="272" r:id="rId40"/>
    <p:sldId id="280" r:id="rId41"/>
    <p:sldId id="289" r:id="rId42"/>
    <p:sldId id="290" r:id="rId43"/>
    <p:sldId id="281" r:id="rId44"/>
    <p:sldId id="27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903C3-8B7B-44B5-A6F6-CB16A81A3432}" type="datetimeFigureOut">
              <a:rPr lang="en-US" smtClean="0"/>
              <a:t>11/8/2010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18D07-0D8E-4599-8038-850B7A441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5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Science units on Plants.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12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 list of websites that teachers can</a:t>
            </a:r>
            <a:r>
              <a:rPr lang="en-US" baseline="0" dirty="0" smtClean="0"/>
              <a:t> use as references.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13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author</a:t>
            </a:r>
            <a:r>
              <a:rPr lang="en-US" baseline="0" dirty="0" smtClean="0"/>
              <a:t> contact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7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lesson is for 2</a:t>
            </a:r>
            <a:r>
              <a:rPr lang="en-US" baseline="30000" dirty="0" smtClean="0"/>
              <a:t>nd</a:t>
            </a:r>
            <a:r>
              <a:rPr lang="en-US" baseline="0" dirty="0" smtClean="0"/>
              <a:t> and 3</a:t>
            </a:r>
            <a:r>
              <a:rPr lang="en-US" baseline="30000" dirty="0" smtClean="0"/>
              <a:t>rd</a:t>
            </a:r>
            <a:r>
              <a:rPr lang="en-US" baseline="0" dirty="0" smtClean="0"/>
              <a:t> grade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88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New York City Science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students will learn</a:t>
            </a:r>
            <a:r>
              <a:rPr lang="en-US" baseline="0" dirty="0" smtClean="0"/>
              <a:t> facts about Plants then review what they know by completing the quiz.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37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presenter can discuss photosynthesis in great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65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video to give more information</a:t>
            </a:r>
            <a:r>
              <a:rPr lang="en-US" baseline="0" dirty="0" smtClean="0"/>
              <a:t> on photosynthesis.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54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will begin</a:t>
            </a:r>
            <a:r>
              <a:rPr lang="en-US" baseline="0" dirty="0" smtClean="0"/>
              <a:t> the interactive quiz.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8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50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students will learn parts</a:t>
            </a:r>
            <a:r>
              <a:rPr lang="en-US" baseline="0" dirty="0" smtClean="0"/>
              <a:t> of a plant.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18D07-0D8E-4599-8038-850B7A441D8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6" name="Picture 5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5400" b="0" i="1" u="none" strike="noStrike" kern="1200" cap="none" spc="-150" normalizeH="0" baseline="0" noProof="0" dirty="0">
                <a:ln w="11430"/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4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0368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400657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53785" indent="-28838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8044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400657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61722" indent="-30293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991314"/>
          </a:xfrm>
        </p:spPr>
        <p:txBody>
          <a:bodyPr/>
          <a:lstStyle>
            <a:lvl1pPr marL="281770" indent="-281770">
              <a:defRPr sz="2300"/>
            </a:lvl1pPr>
            <a:lvl2pPr marL="5622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13562" indent="-24340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2885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0636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991314"/>
          </a:xfrm>
        </p:spPr>
        <p:txBody>
          <a:bodyPr/>
          <a:lstStyle>
            <a:lvl1pPr marL="296321" indent="-296321">
              <a:defRPr sz="2300"/>
            </a:lvl1pPr>
            <a:lvl2pPr marL="570155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21499" indent="-24473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3679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20919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lang="en-US" sz="32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8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slide" Target="slide1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slide" Target="slide13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.xml"/><Relationship Id="rId5" Type="http://schemas.openxmlformats.org/officeDocument/2006/relationships/slide" Target="slide14.xml"/><Relationship Id="rId4" Type="http://schemas.openxmlformats.org/officeDocument/2006/relationships/slide" Target="slide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slide" Target="slide16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5" Type="http://schemas.openxmlformats.org/officeDocument/2006/relationships/slide" Target="slide13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slide" Target="slide19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5" Type="http://schemas.openxmlformats.org/officeDocument/2006/relationships/slide" Target="slide16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slide" Target="slide22.xml"/><Relationship Id="rId4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5" Type="http://schemas.openxmlformats.org/officeDocument/2006/relationships/slide" Target="slide19.xml"/><Relationship Id="rId4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slide" Target="slide30.xml"/><Relationship Id="rId4" Type="http://schemas.openxmlformats.org/officeDocument/2006/relationships/slide" Target="slide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5" Type="http://schemas.openxmlformats.org/officeDocument/2006/relationships/slide" Target="slide27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slide" Target="slide36.xml"/><Relationship Id="rId4" Type="http://schemas.openxmlformats.org/officeDocument/2006/relationships/slide" Target="slide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5" Type="http://schemas.openxmlformats.org/officeDocument/2006/relationships/slide" Target="slide33.xml"/><Relationship Id="rId4" Type="http://schemas.openxmlformats.org/officeDocument/2006/relationships/slide" Target="slide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slide" Target="slide39.xml"/><Relationship Id="rId4" Type="http://schemas.openxmlformats.org/officeDocument/2006/relationships/slide" Target="slide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5" Type="http://schemas.openxmlformats.org/officeDocument/2006/relationships/slide" Target="slide36.xml"/><Relationship Id="rId4" Type="http://schemas.openxmlformats.org/officeDocument/2006/relationships/slide" Target="slide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http://www.enchantedlearning.com/" TargetMode="External"/><Relationship Id="rId7" Type="http://schemas.openxmlformats.org/officeDocument/2006/relationships/hyperlink" Target="http://www.wikipedia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kidsgardening.com/" TargetMode="Externa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www.britannica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P-IUyAjqY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Charlene Edwards</a:t>
            </a:r>
            <a:endParaRPr lang="en-US" dirty="0"/>
          </a:p>
        </p:txBody>
      </p:sp>
      <p:pic>
        <p:nvPicPr>
          <p:cNvPr id="1026" name="Picture 2" descr="C:\Users\char\AppData\Local\Microsoft\Windows\Temporary Internet Files\Content.IE5\E7JGXHQJ\MC9000562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1767"/>
            <a:ext cx="3441497" cy="426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Botany is the study of: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 bwMode="auto">
          <a:xfrm>
            <a:off x="1066800" y="43434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Plants</a:t>
            </a:r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 bwMode="auto">
          <a:xfrm>
            <a:off x="4572000" y="43434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Bugs</a:t>
            </a:r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 bwMode="auto">
          <a:xfrm>
            <a:off x="4572000" y="2531918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Space</a:t>
            </a:r>
          </a:p>
        </p:txBody>
      </p:sp>
      <p:sp>
        <p:nvSpPr>
          <p:cNvPr id="8" name="plant">
            <a:hlinkClick r:id="rId5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ounded Rectangle 8">
            <a:hlinkClick r:id="rId4" action="ppaction://hlinksldjump"/>
          </p:cNvPr>
          <p:cNvSpPr/>
          <p:nvPr/>
        </p:nvSpPr>
        <p:spPr bwMode="auto">
          <a:xfrm>
            <a:off x="1066800" y="2531918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Butterflies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4012743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r\AppData\Local\Microsoft\Windows\Temporary Internet Files\Content.IE5\AGDAUQCX\MC90044132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16002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Correct answer. Very Good!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Move on to next Question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7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Action Button: Forward or Next 1">
            <a:hlinkClick r:id="rId5" action="ppaction://hlinksldjump" highlightClick="1"/>
          </p:cNvPr>
          <p:cNvSpPr/>
          <p:nvPr/>
        </p:nvSpPr>
        <p:spPr bwMode="auto">
          <a:xfrm>
            <a:off x="6400800" y="6096000"/>
            <a:ext cx="1465118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2531243942"/>
      </p:ext>
    </p:extLst>
  </p:cSld>
  <p:clrMapOvr>
    <a:masterClrMapping/>
  </p:clrMapOvr>
  <p:transition spd="med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r\AppData\Local\Microsoft\Windows\Temporary Internet Files\Content.IE5\E7JGXHQJ\MC9004413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66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15621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Sorry, wrong answer. Please try again.</a:t>
            </a:r>
          </a:p>
        </p:txBody>
      </p:sp>
      <p:sp>
        <p:nvSpPr>
          <p:cNvPr id="4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Action Button: Back or Previous 1">
            <a:hlinkClick r:id="rId5" action="ppaction://hlinksldjump" highlightClick="1"/>
          </p:cNvPr>
          <p:cNvSpPr/>
          <p:nvPr/>
        </p:nvSpPr>
        <p:spPr bwMode="auto">
          <a:xfrm>
            <a:off x="3733800" y="5867400"/>
            <a:ext cx="1219200" cy="838200"/>
          </a:xfrm>
          <a:prstGeom prst="actionButtonBackPrevious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62055"/>
      </p:ext>
    </p:extLst>
  </p:cSld>
  <p:clrMapOvr>
    <a:masterClrMapping/>
  </p:clrMapOvr>
  <p:transition spd="med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Scientists who study plants are called:</a:t>
            </a: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 bwMode="auto">
          <a:xfrm>
            <a:off x="990600" y="4405745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Biologists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 bwMode="auto">
          <a:xfrm>
            <a:off x="4745182" y="4371109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hlinkClick r:id="rId3" action="ppaction://hlinksldjump"/>
              </a:rPr>
              <a:t>Ecologists</a:t>
            </a: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 bwMode="auto">
          <a:xfrm>
            <a:off x="4724400" y="28194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hlinkClick r:id="rId5" action="ppaction://hlinksldjump"/>
              </a:rPr>
              <a:t>Botanists</a:t>
            </a: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 bwMode="auto">
          <a:xfrm>
            <a:off x="990600" y="28194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Anthropologists</a:t>
            </a:r>
          </a:p>
        </p:txBody>
      </p:sp>
      <p:sp>
        <p:nvSpPr>
          <p:cNvPr id="8" name="plant">
            <a:hlinkClick r:id="rId6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7259482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r\AppData\Local\Microsoft\Windows\Temporary Internet Files\Content.IE5\AGDAUQCX\MC90044132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16002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Correct answer. Very Good!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Move on to next Question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7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2" name="Action Button: Forward or Next 1">
            <a:hlinkClick r:id="rId5" action="ppaction://hlinksldjump" highlightClick="1"/>
          </p:cNvPr>
          <p:cNvSpPr/>
          <p:nvPr/>
        </p:nvSpPr>
        <p:spPr bwMode="auto">
          <a:xfrm>
            <a:off x="4038600" y="6019800"/>
            <a:ext cx="9906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05383"/>
      </p:ext>
    </p:extLst>
  </p:cSld>
  <p:clrMapOvr>
    <a:masterClrMapping/>
  </p:clrMapOvr>
  <p:transition spd="med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r\AppData\Local\Microsoft\Windows\Temporary Internet Files\Content.IE5\E7JGXHQJ\MC9004413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66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15621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Sorry, wrong answer. Please try again.</a:t>
            </a:r>
          </a:p>
        </p:txBody>
      </p:sp>
      <p:sp>
        <p:nvSpPr>
          <p:cNvPr id="4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Action Button: Back or Previous 1">
            <a:hlinkClick r:id="rId5" action="ppaction://hlinksldjump" highlightClick="1"/>
          </p:cNvPr>
          <p:cNvSpPr/>
          <p:nvPr/>
        </p:nvSpPr>
        <p:spPr bwMode="auto">
          <a:xfrm>
            <a:off x="4038600" y="5943600"/>
            <a:ext cx="990600" cy="685800"/>
          </a:xfrm>
          <a:prstGeom prst="actionButtonBackPrevious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81470"/>
      </p:ext>
    </p:extLst>
  </p:cSld>
  <p:clrMapOvr>
    <a:masterClrMapping/>
  </p:clrMapOvr>
  <p:transition spd="med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Photosynthesis is the process which plants uses sunlight to make their food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 bwMode="auto">
          <a:xfrm>
            <a:off x="1066800" y="3193473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True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 bwMode="auto">
          <a:xfrm>
            <a:off x="4800600" y="32004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False</a:t>
            </a:r>
          </a:p>
        </p:txBody>
      </p:sp>
      <p:sp>
        <p:nvSpPr>
          <p:cNvPr id="6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2092058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r\AppData\Local\Microsoft\Windows\Temporary Internet Files\Content.IE5\AGDAUQCX\MC90044132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16002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Correct answer. Very Good!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Move on to next Question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7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ction Button: Forward or Next 7">
            <a:hlinkClick r:id="rId5" action="ppaction://hlinksldjump" highlightClick="1"/>
          </p:cNvPr>
          <p:cNvSpPr/>
          <p:nvPr/>
        </p:nvSpPr>
        <p:spPr bwMode="auto">
          <a:xfrm>
            <a:off x="3962400" y="6019800"/>
            <a:ext cx="1219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1895666462"/>
      </p:ext>
    </p:extLst>
  </p:cSld>
  <p:clrMapOvr>
    <a:masterClrMapping/>
  </p:clrMapOvr>
  <p:transition spd="med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r\AppData\Local\Microsoft\Windows\Temporary Internet Files\Content.IE5\E7JGXHQJ\MC9004413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66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15621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Sorry, wrong answer. Please try again.</a:t>
            </a:r>
          </a:p>
        </p:txBody>
      </p:sp>
      <p:sp>
        <p:nvSpPr>
          <p:cNvPr id="4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ction Button: Back or Previous 5">
            <a:hlinkClick r:id="rId5" action="ppaction://hlinksldjump" highlightClick="1"/>
          </p:cNvPr>
          <p:cNvSpPr/>
          <p:nvPr/>
        </p:nvSpPr>
        <p:spPr bwMode="auto">
          <a:xfrm>
            <a:off x="3962400" y="5943600"/>
            <a:ext cx="990600" cy="685800"/>
          </a:xfrm>
          <a:prstGeom prst="actionButtonBackPrevious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91939"/>
      </p:ext>
    </p:extLst>
  </p:cSld>
  <p:clrMapOvr>
    <a:masterClrMapping/>
  </p:clrMapOvr>
  <p:transition spd="med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350,000 species of plants. 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 bwMode="auto">
          <a:xfrm>
            <a:off x="1066800" y="3193473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True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 bwMode="auto">
          <a:xfrm>
            <a:off x="4800600" y="32004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False</a:t>
            </a:r>
          </a:p>
        </p:txBody>
      </p:sp>
      <p:sp>
        <p:nvSpPr>
          <p:cNvPr id="6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506686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82000" cy="3988784"/>
          </a:xfrm>
        </p:spPr>
        <p:txBody>
          <a:bodyPr/>
          <a:lstStyle/>
          <a:p>
            <a:r>
              <a:rPr lang="en-US" dirty="0"/>
              <a:t>Audience:  2 and 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Science Theme: </a:t>
            </a:r>
            <a:r>
              <a:rPr lang="en-US" dirty="0"/>
              <a:t>Plants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Vocabulary </a:t>
            </a:r>
            <a:r>
              <a:rPr lang="en-US" dirty="0"/>
              <a:t>terms: </a:t>
            </a:r>
            <a:r>
              <a:rPr lang="en-US" dirty="0" smtClean="0"/>
              <a:t>plant, stem, root, flower, Botany, photosynthesis</a:t>
            </a:r>
            <a:endParaRPr lang="en-US" dirty="0"/>
          </a:p>
        </p:txBody>
      </p:sp>
      <p:sp>
        <p:nvSpPr>
          <p:cNvPr id="2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07367"/>
            <a:ext cx="949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87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r\AppData\Local\Microsoft\Windows\Temporary Internet Files\Content.IE5\AGDAUQCX\MC90044132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16002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Correct answer. Very Good!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Move on to Parts of a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Plant.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7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ction Button: Forward or Next 7">
            <a:hlinkClick r:id="rId5" action="ppaction://hlinksldjump" highlightClick="1"/>
          </p:cNvPr>
          <p:cNvSpPr/>
          <p:nvPr/>
        </p:nvSpPr>
        <p:spPr bwMode="auto">
          <a:xfrm>
            <a:off x="3962400" y="6019800"/>
            <a:ext cx="1219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4057502905"/>
      </p:ext>
    </p:extLst>
  </p:cSld>
  <p:clrMapOvr>
    <a:masterClrMapping/>
  </p:clrMapOvr>
  <p:transition spd="med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r\AppData\Local\Microsoft\Windows\Temporary Internet Files\Content.IE5\E7JGXHQJ\MC9004413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66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15621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Sorry, wrong answer. Please try again.</a:t>
            </a:r>
          </a:p>
        </p:txBody>
      </p:sp>
      <p:sp>
        <p:nvSpPr>
          <p:cNvPr id="4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ction Button: Back or Previous 5">
            <a:hlinkClick r:id="rId5" action="ppaction://hlinksldjump" highlightClick="1"/>
          </p:cNvPr>
          <p:cNvSpPr/>
          <p:nvPr/>
        </p:nvSpPr>
        <p:spPr bwMode="auto">
          <a:xfrm>
            <a:off x="3962400" y="5943600"/>
            <a:ext cx="990600" cy="685800"/>
          </a:xfrm>
          <a:prstGeom prst="actionButtonBackPrevious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16174"/>
      </p:ext>
    </p:extLst>
  </p:cSld>
  <p:clrMapOvr>
    <a:masterClrMapping/>
  </p:clrMapOvr>
  <p:transition spd="med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Plant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00200"/>
            <a:ext cx="8382000" cy="20682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Root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Leaf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Flower</a:t>
            </a:r>
            <a:endParaRPr lang="en-US" dirty="0"/>
          </a:p>
        </p:txBody>
      </p:sp>
      <p:pic>
        <p:nvPicPr>
          <p:cNvPr id="2050" name="Picture 2" descr="C:\Users\char\AppData\Local\Microsoft\Windows\Temporary Internet Files\Content.IE5\NSSANFK4\MC90041353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52600"/>
            <a:ext cx="3210208" cy="480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05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root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A root obtains food and water from the soil and stores energy for the plant. Roots grow underground. </a:t>
            </a:r>
            <a:endParaRPr lang="en-US" dirty="0"/>
          </a:p>
        </p:txBody>
      </p:sp>
      <p:pic>
        <p:nvPicPr>
          <p:cNvPr id="1026" name="Picture 2" descr="C:\Users\char\AppData\Local\Microsoft\Windows\Temporary Internet Files\Content.IE5\NSSANFK4\MC9000301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2360676" cy="347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371600" y="5264267"/>
            <a:ext cx="27432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 bwMode="auto">
          <a:xfrm>
            <a:off x="4343400" y="58674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982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00200"/>
            <a:ext cx="8382000" cy="4431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Stems carry water and minerals to the leaves.</a:t>
            </a:r>
            <a:endParaRPr lang="en-US" dirty="0"/>
          </a:p>
        </p:txBody>
      </p:sp>
      <p:pic>
        <p:nvPicPr>
          <p:cNvPr id="1027" name="Picture 3" descr="C:\Users\char\AppData\Local\Microsoft\Windows\Temporary Internet Files\Content.IE5\AGDAUQCX\MC9004417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43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410200" y="3886200"/>
            <a:ext cx="29718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 bwMode="auto">
          <a:xfrm>
            <a:off x="41529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407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leaves uses energy from sunlight to change water and minerals into food.</a:t>
            </a:r>
            <a:endParaRPr lang="en-US" dirty="0"/>
          </a:p>
        </p:txBody>
      </p:sp>
      <p:pic>
        <p:nvPicPr>
          <p:cNvPr id="3077" name="Picture 5" descr="C:\Users\char\AppData\Local\Microsoft\Windows\Temporary Internet Files\Content.IE5\NSSANFK4\MC9003830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371" y="3276600"/>
            <a:ext cx="1813255" cy="161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685800" y="4191000"/>
            <a:ext cx="28956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712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Flowers are the reproductive parts of the plant. </a:t>
            </a:r>
            <a:endParaRPr lang="en-US" dirty="0"/>
          </a:p>
        </p:txBody>
      </p:sp>
      <p:pic>
        <p:nvPicPr>
          <p:cNvPr id="4098" name="Picture 2" descr="C:\Users\char\AppData\Local\Microsoft\Windows\Temporary Internet Files\Content.IE5\YY3YDJVT\MC90043686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114" y="31242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394614" y="4114801"/>
            <a:ext cx="2149186" cy="12191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297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Plants are living</a:t>
            </a:r>
            <a:r>
              <a:rPr lang="en-US" dirty="0"/>
              <a:t> organisms.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 bwMode="auto">
          <a:xfrm>
            <a:off x="1066800" y="3193473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True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 bwMode="auto">
          <a:xfrm>
            <a:off x="4800600" y="32004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False</a:t>
            </a:r>
          </a:p>
        </p:txBody>
      </p:sp>
      <p:sp>
        <p:nvSpPr>
          <p:cNvPr id="6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9639012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r\AppData\Local\Microsoft\Windows\Temporary Internet Files\Content.IE5\AGDAUQCX\MC90044132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16002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Correct answer. Very Good!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Move on to next Question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7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ction Button: Forward or Next 7">
            <a:hlinkClick r:id="rId5" action="ppaction://hlinksldjump" highlightClick="1"/>
          </p:cNvPr>
          <p:cNvSpPr/>
          <p:nvPr/>
        </p:nvSpPr>
        <p:spPr bwMode="auto">
          <a:xfrm>
            <a:off x="3962400" y="6019800"/>
            <a:ext cx="1219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2442056874"/>
      </p:ext>
    </p:extLst>
  </p:cSld>
  <p:clrMapOvr>
    <a:masterClrMapping/>
  </p:clrMapOvr>
  <p:transition spd="med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r\AppData\Local\Microsoft\Windows\Temporary Internet Files\Content.IE5\E7JGXHQJ\MC9004413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66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15621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Sorry, wrong answer. Please try again.</a:t>
            </a:r>
          </a:p>
        </p:txBody>
      </p:sp>
      <p:sp>
        <p:nvSpPr>
          <p:cNvPr id="4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ction Button: Back or Previous 5">
            <a:hlinkClick r:id="rId5" action="ppaction://hlinksldjump" highlightClick="1"/>
          </p:cNvPr>
          <p:cNvSpPr/>
          <p:nvPr/>
        </p:nvSpPr>
        <p:spPr bwMode="auto">
          <a:xfrm>
            <a:off x="3962400" y="5943600"/>
            <a:ext cx="990600" cy="685800"/>
          </a:xfrm>
          <a:prstGeom prst="actionButtonBackPrevious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90127"/>
      </p:ext>
    </p:extLst>
  </p:cSld>
  <p:clrMapOvr>
    <a:masterClrMapping/>
  </p:clrMapOvr>
  <p:transition spd="med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981200"/>
            <a:ext cx="8382000" cy="2068259"/>
          </a:xfrm>
        </p:spPr>
        <p:txBody>
          <a:bodyPr/>
          <a:lstStyle/>
          <a:p>
            <a:r>
              <a:rPr lang="en-US" dirty="0" smtClean="0"/>
              <a:t>Identify parts of a plant.</a:t>
            </a:r>
          </a:p>
          <a:p>
            <a:r>
              <a:rPr lang="en-US" dirty="0" smtClean="0"/>
              <a:t>What is a plant?</a:t>
            </a:r>
          </a:p>
          <a:p>
            <a:r>
              <a:rPr lang="en-US" dirty="0" smtClean="0"/>
              <a:t>Define photosynthesis.</a:t>
            </a:r>
          </a:p>
          <a:p>
            <a:r>
              <a:rPr lang="en-US" dirty="0" smtClean="0"/>
              <a:t>Define Botany.</a:t>
            </a:r>
          </a:p>
        </p:txBody>
      </p:sp>
      <p:sp>
        <p:nvSpPr>
          <p:cNvPr id="4" name="plant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39891" y="678872"/>
            <a:ext cx="1025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pic>
        <p:nvPicPr>
          <p:cNvPr id="2055" name="Picture 7" descr="C:\Users\char\AppData\Local\Microsoft\Windows\Temporary Internet Files\Content.IE5\AGDAUQCX\MC9001563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98510"/>
            <a:ext cx="4239768" cy="420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 bwMode="auto">
          <a:xfrm>
            <a:off x="3760835" y="59436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0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ythroug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 root </a:t>
            </a:r>
            <a:r>
              <a:rPr lang="en-US" dirty="0" smtClean="0"/>
              <a:t>obtains </a:t>
            </a:r>
            <a:r>
              <a:rPr lang="en-US" dirty="0"/>
              <a:t>food and </a:t>
            </a: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 bwMode="auto">
          <a:xfrm>
            <a:off x="5098473" y="29718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hlinkClick r:id="rId2" action="ppaction://hlinksldjump"/>
              </a:rPr>
              <a:t>Pollen</a:t>
            </a: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 bwMode="auto">
          <a:xfrm>
            <a:off x="5098473" y="4433454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Sun</a:t>
            </a:r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 bwMode="auto">
          <a:xfrm>
            <a:off x="1219200" y="29718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hlinkClick r:id="rId2" action="ppaction://hlinksldjump"/>
              </a:rPr>
              <a:t>Insects</a:t>
            </a: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10" name="Rounded Rectangle 9">
            <a:hlinkClick r:id="rId4" action="ppaction://hlinksldjump"/>
          </p:cNvPr>
          <p:cNvSpPr/>
          <p:nvPr/>
        </p:nvSpPr>
        <p:spPr bwMode="auto">
          <a:xfrm>
            <a:off x="1219200" y="4433454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19602450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 Answer</a:t>
            </a: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 bwMode="auto">
          <a:xfrm>
            <a:off x="4054522" y="5105400"/>
            <a:ext cx="1143000" cy="11430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C:\Users\char\AppData\Local\Microsoft\Windows\Temporary Internet Files\Content.IE5\AGDAUQCX\MC90044132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457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 bwMode="auto">
          <a:xfrm>
            <a:off x="1752600" y="3048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Correct answer. Very Good!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Move on to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332704333"/>
      </p:ext>
    </p:extLst>
  </p:cSld>
  <p:clrMapOvr>
    <a:masterClrMapping/>
  </p:clrMapOvr>
  <p:transition spd="med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Answer</a:t>
            </a:r>
            <a:endParaRPr lang="en-US" dirty="0"/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 bwMode="auto">
          <a:xfrm>
            <a:off x="3733800" y="5562600"/>
            <a:ext cx="1371600" cy="1066800"/>
          </a:xfrm>
          <a:prstGeom prst="actionButtonBackPrevious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5" name="Picture 2" descr="C:\Users\char\AppData\Local\Microsoft\Windows\Temporary Internet Files\Content.IE5\E7JGXHQJ\MC90044132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555" y="83365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1562100" y="35814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Sorry, wrong answer. Please try again.</a:t>
            </a:r>
          </a:p>
        </p:txBody>
      </p:sp>
    </p:spTree>
    <p:extLst>
      <p:ext uri="{BB962C8B-B14F-4D97-AF65-F5344CB8AC3E}">
        <p14:creationId xmlns:p14="http://schemas.microsoft.com/office/powerpoint/2010/main" val="1676132261"/>
      </p:ext>
    </p:extLst>
  </p:cSld>
  <p:clrMapOvr>
    <a:masterClrMapping/>
  </p:clrMapOvr>
  <p:transition spd="med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Parts of a Plant are stems, leaves, roots and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 bwMode="auto">
          <a:xfrm>
            <a:off x="1295400" y="29718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Flowers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 bwMode="auto">
          <a:xfrm>
            <a:off x="1316182" y="4689764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Insects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 bwMode="auto">
          <a:xfrm>
            <a:off x="4828310" y="4689764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Water</a:t>
            </a: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 bwMode="auto">
          <a:xfrm>
            <a:off x="4800600" y="2985655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Trees</a:t>
            </a:r>
          </a:p>
        </p:txBody>
      </p:sp>
      <p:sp>
        <p:nvSpPr>
          <p:cNvPr id="8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158312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r\AppData\Local\Microsoft\Windows\Temporary Internet Files\Content.IE5\AGDAUQCX\MC90044132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16002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Correct answer. Very Good!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Move on to next Question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7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ction Button: Forward or Next 2">
            <a:hlinkClick r:id="rId5" action="ppaction://hlinksldjump" highlightClick="1"/>
          </p:cNvPr>
          <p:cNvSpPr/>
          <p:nvPr/>
        </p:nvSpPr>
        <p:spPr bwMode="auto">
          <a:xfrm>
            <a:off x="4076700" y="5943600"/>
            <a:ext cx="9906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909247790"/>
      </p:ext>
    </p:extLst>
  </p:cSld>
  <p:clrMapOvr>
    <a:masterClrMapping/>
  </p:clrMapOvr>
  <p:transition spd="med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r\AppData\Local\Microsoft\Windows\Temporary Internet Files\Content.IE5\E7JGXHQJ\MC9004413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66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15621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Sorry, wrong answer. Please try again.</a:t>
            </a:r>
          </a:p>
        </p:txBody>
      </p:sp>
      <p:sp>
        <p:nvSpPr>
          <p:cNvPr id="4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Action Button: Back or Previous 1">
            <a:hlinkClick r:id="rId5" action="ppaction://hlinksldjump" highlightClick="1"/>
          </p:cNvPr>
          <p:cNvSpPr/>
          <p:nvPr/>
        </p:nvSpPr>
        <p:spPr bwMode="auto">
          <a:xfrm>
            <a:off x="4038600" y="5867400"/>
            <a:ext cx="838200" cy="762000"/>
          </a:xfrm>
          <a:prstGeom prst="actionButtonBackPrevious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27318"/>
      </p:ext>
    </p:extLst>
  </p:cSld>
  <p:clrMapOvr>
    <a:masterClrMapping/>
  </p:clrMapOvr>
  <p:transition spd="med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3"/>
            <a:ext cx="8382000" cy="7982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Stems carry water and minerals to the leaves.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 bwMode="auto">
          <a:xfrm>
            <a:off x="1066800" y="3193473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True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 bwMode="auto">
          <a:xfrm>
            <a:off x="4800600" y="3200400"/>
            <a:ext cx="25908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False</a:t>
            </a:r>
          </a:p>
        </p:txBody>
      </p:sp>
      <p:sp>
        <p:nvSpPr>
          <p:cNvPr id="6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980490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r\AppData\Local\Microsoft\Windows\Temporary Internet Files\Content.IE5\AGDAUQCX\MC90044132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16002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Correct answer. Very Good!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You have completed your interactive stair.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7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Action Button: Forward or Next 1">
            <a:hlinkClick r:id="rId5" action="ppaction://hlinksldjump" highlightClick="1"/>
          </p:cNvPr>
          <p:cNvSpPr/>
          <p:nvPr/>
        </p:nvSpPr>
        <p:spPr bwMode="auto">
          <a:xfrm>
            <a:off x="4038600" y="5867400"/>
            <a:ext cx="990600" cy="7620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1038805409"/>
      </p:ext>
    </p:extLst>
  </p:cSld>
  <p:clrMapOvr>
    <a:masterClrMapping/>
  </p:clrMapOvr>
  <p:transition spd="med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r\AppData\Local\Microsoft\Windows\Temporary Internet Files\Content.IE5\E7JGXHQJ\MC9004413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66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1562100" y="3810000"/>
            <a:ext cx="57150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Sorry, wrong answer. Please try again.</a:t>
            </a:r>
          </a:p>
        </p:txBody>
      </p:sp>
      <p:sp>
        <p:nvSpPr>
          <p:cNvPr id="4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Action Button: Back or Previous 1">
            <a:hlinkClick r:id="rId5" action="ppaction://hlinksldjump" highlightClick="1"/>
          </p:cNvPr>
          <p:cNvSpPr/>
          <p:nvPr/>
        </p:nvSpPr>
        <p:spPr bwMode="auto">
          <a:xfrm>
            <a:off x="3962400" y="6019800"/>
            <a:ext cx="914400" cy="609600"/>
          </a:xfrm>
          <a:prstGeom prst="actionButtonBackPrevious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5299"/>
      </p:ext>
    </p:extLst>
  </p:cSld>
  <p:clrMapOvr>
    <a:masterClrMapping/>
  </p:clrMapOvr>
  <p:transition spd="med">
    <p:fad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933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www.enchantedlearning.com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www.Britannica.com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www.youtube.com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www.kidsgardening.com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7"/>
              </a:rPr>
              <a:t>www.Wikipedia.org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plant">
            <a:hlinkClick r:id="rId8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lant">
            <a:hlinkClick r:id="rId8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39891" y="678872"/>
            <a:ext cx="1025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25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NYC Science Standards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5948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S2: Life Science Concepts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Characteristics of organisms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Life cycle of organisms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Change over time</a:t>
            </a:r>
          </a:p>
          <a:p>
            <a:pPr marL="0" indent="0">
              <a:buNone/>
            </a:pPr>
            <a:r>
              <a:rPr lang="en-US" dirty="0" smtClean="0"/>
              <a:t>S5: Scientific Thinking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Works individually and in teams to collect 	and share information and ideas.</a:t>
            </a:r>
            <a:endParaRPr lang="en-US" dirty="0"/>
          </a:p>
        </p:txBody>
      </p:sp>
      <p:sp>
        <p:nvSpPr>
          <p:cNvPr id="4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pic>
        <p:nvPicPr>
          <p:cNvPr id="3074" name="Picture 2" descr="C:\Users\char\AppData\Local\Microsoft\Windows\Temporary Internet Files\Content.IE5\YY3YDJVT\MC90015629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771" y="2748229"/>
            <a:ext cx="1826057" cy="136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9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5335" y="2057400"/>
            <a:ext cx="8382000" cy="9848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Email:</a:t>
            </a:r>
          </a:p>
          <a:p>
            <a:pPr marL="0" indent="0" algn="ctr">
              <a:buNone/>
            </a:pPr>
            <a:r>
              <a:rPr lang="en-US" dirty="0" smtClean="0"/>
              <a:t>edwar463@msu.edu</a:t>
            </a:r>
            <a:endParaRPr lang="en-US" dirty="0"/>
          </a:p>
        </p:txBody>
      </p:sp>
      <p:pic>
        <p:nvPicPr>
          <p:cNvPr id="1026" name="Picture 2" descr="C:\Users\char\AppData\Local\Microsoft\Windows\Temporary Internet Files\Content.IE5\E7JGXHQJ\MC9001049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444" y="3124200"/>
            <a:ext cx="3473870" cy="347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39891" y="678872"/>
            <a:ext cx="1025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1757500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char\AppData\Local\Microsoft\Windows\Temporary Internet Files\Content.IE5\AGDAUQCX\MC9001925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917" y="1905000"/>
            <a:ext cx="219875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Plant?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93667" y="1676400"/>
            <a:ext cx="8382000" cy="8863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Plants are living organisms. They are members of the kingdom Plantae.  (life on Earth)</a:t>
            </a:r>
            <a:endParaRPr lang="en-US" dirty="0"/>
          </a:p>
        </p:txBody>
      </p:sp>
      <p:sp>
        <p:nvSpPr>
          <p:cNvPr id="7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0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Facts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96291"/>
            <a:ext cx="8382000" cy="2412968"/>
          </a:xfrm>
        </p:spPr>
        <p:txBody>
          <a:bodyPr/>
          <a:lstStyle/>
          <a:p>
            <a:r>
              <a:rPr lang="en-US" dirty="0"/>
              <a:t>There are 350,000 species of plants. </a:t>
            </a:r>
            <a:endParaRPr lang="en-US" dirty="0" smtClean="0"/>
          </a:p>
          <a:p>
            <a:r>
              <a:rPr lang="en-US" dirty="0" smtClean="0"/>
              <a:t>Plants </a:t>
            </a:r>
            <a:r>
              <a:rPr lang="en-US" dirty="0"/>
              <a:t>grow were there is sunlight, food, and water. </a:t>
            </a:r>
            <a:endParaRPr lang="en-US" dirty="0" smtClean="0"/>
          </a:p>
          <a:p>
            <a:r>
              <a:rPr lang="en-US" dirty="0" smtClean="0"/>
              <a:t>Plants </a:t>
            </a:r>
            <a:r>
              <a:rPr lang="en-US" dirty="0"/>
              <a:t>live in oceans, desserts, fields, jungles, and mountain cliffs</a:t>
            </a:r>
          </a:p>
        </p:txBody>
      </p:sp>
      <p:sp>
        <p:nvSpPr>
          <p:cNvPr id="4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pic>
        <p:nvPicPr>
          <p:cNvPr id="1026" name="Picture 2" descr="C:\Users\char\AppData\Local\Microsoft\Windows\Temporary Internet Files\Content.IE5\AGDAUQCX\MC9002035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443" y="3810000"/>
            <a:ext cx="2456714" cy="277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8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Botany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00200"/>
            <a:ext cx="8382000" cy="8863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Botany is the study of plant life.  Botanists are scientists who study plants. </a:t>
            </a:r>
            <a:endParaRPr lang="en-US" dirty="0"/>
          </a:p>
        </p:txBody>
      </p:sp>
      <p:pic>
        <p:nvPicPr>
          <p:cNvPr id="3074" name="Picture 2" descr="C:\Users\char\AppData\Local\Microsoft\Windows\Temporary Internet Files\Content.IE5\AGDAUQCX\MC9000905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52213"/>
            <a:ext cx="3863916" cy="381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714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752600"/>
            <a:ext cx="8382000" cy="3299365"/>
          </a:xfrm>
        </p:spPr>
        <p:txBody>
          <a:bodyPr/>
          <a:lstStyle/>
          <a:p>
            <a:r>
              <a:rPr lang="en-US" dirty="0" smtClean="0"/>
              <a:t>Photosynthesis is the process which plants uses sunlight to make their food. It requires sunlight, chlorophyll, water, and carbon dioxide. People and animals need oxygen in order to survive.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Photo means “light “ and synthesis means “putting together.”</a:t>
            </a:r>
            <a:endParaRPr lang="en-US" dirty="0"/>
          </a:p>
        </p:txBody>
      </p:sp>
      <p:sp>
        <p:nvSpPr>
          <p:cNvPr id="4" name="plant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6073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 bwMode="auto">
          <a:xfrm>
            <a:off x="4038600" y="5791200"/>
            <a:ext cx="838200" cy="6858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3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637655"/>
            <a:ext cx="8382000" cy="1329595"/>
          </a:xfrm>
        </p:spPr>
        <p:txBody>
          <a:bodyPr/>
          <a:lstStyle/>
          <a:p>
            <a:r>
              <a:rPr lang="en-US" dirty="0" smtClean="0"/>
              <a:t>Click on the video link to watch the video on photosynthesis.</a:t>
            </a:r>
            <a:endParaRPr lang="en-US" dirty="0"/>
          </a:p>
        </p:txBody>
      </p:sp>
      <p:sp>
        <p:nvSpPr>
          <p:cNvPr id="4" name="Action Button: Movie 3">
            <a:hlinkClick r:id="rId3" highlightClick="1"/>
          </p:cNvPr>
          <p:cNvSpPr/>
          <p:nvPr/>
        </p:nvSpPr>
        <p:spPr bwMode="auto">
          <a:xfrm>
            <a:off x="3429000" y="2971800"/>
            <a:ext cx="2286000" cy="1828800"/>
          </a:xfrm>
          <a:prstGeom prst="actionButtonMovi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 bwMode="auto">
          <a:xfrm>
            <a:off x="4038600" y="5410200"/>
            <a:ext cx="1143000" cy="990600"/>
          </a:xfrm>
          <a:prstGeom prst="actionButtonForwardNex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6" name="plant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7162800" y="228600"/>
            <a:ext cx="1406236" cy="1219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39891" y="678872"/>
            <a:ext cx="1025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577354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eathered_Lime_Green 4X3 Template Segoe">
  <a:themeElements>
    <a:clrScheme name="Template-light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8000"/>
        </a:solidFill>
        <a:ln w="9525">
          <a:solidFill>
            <a:srgbClr val="000000"/>
          </a:solidFill>
          <a:miter lim="800000"/>
          <a:headEnd/>
          <a:tailEnd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0DA163EC-E3B3-4080-AC91-16EB687F04DB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602E2A0B-9A21-4D7E-9519-37655056FB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0C5396-DCBE-426C-B86F-958AB40A2F0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1_Feathered_Lime_Green 4X3 Template Segoe</Template>
  <TotalTime>428</TotalTime>
  <Words>704</Words>
  <Application>Microsoft Office PowerPoint</Application>
  <PresentationFormat>On-screen Show (4:3)</PresentationFormat>
  <Paragraphs>190</Paragraphs>
  <Slides>40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1_Feathered_Lime_Green 4X3 Template Segoe</vt:lpstr>
      <vt:lpstr>White with Courier font for code slides</vt:lpstr>
      <vt:lpstr>Plants</vt:lpstr>
      <vt:lpstr>Audience:  2 and 3rd grade  Science Theme: Plants  Vocabulary terms: plant, stem, root, flower, Botany, photosynthesis</vt:lpstr>
      <vt:lpstr>Objectives:</vt:lpstr>
      <vt:lpstr>NYC Science Standards</vt:lpstr>
      <vt:lpstr>What is a Plant?</vt:lpstr>
      <vt:lpstr>Plant Facts</vt:lpstr>
      <vt:lpstr>Botany</vt:lpstr>
      <vt:lpstr>Photosynthesis</vt:lpstr>
      <vt:lpstr>Click on the video link to watch the video on photosynthesis.</vt:lpstr>
      <vt:lpstr>Question # 1</vt:lpstr>
      <vt:lpstr>Correct Answer</vt:lpstr>
      <vt:lpstr>Incorrect Answer</vt:lpstr>
      <vt:lpstr>Question # 2</vt:lpstr>
      <vt:lpstr>Correct Answer</vt:lpstr>
      <vt:lpstr>Incorrect Answer</vt:lpstr>
      <vt:lpstr>Question # 3</vt:lpstr>
      <vt:lpstr>Correct Answer</vt:lpstr>
      <vt:lpstr>Incorrect Answer</vt:lpstr>
      <vt:lpstr>Question # 4</vt:lpstr>
      <vt:lpstr>Correct Answer</vt:lpstr>
      <vt:lpstr>Incorrect Answer</vt:lpstr>
      <vt:lpstr>Parts of a Plant</vt:lpstr>
      <vt:lpstr>A root</vt:lpstr>
      <vt:lpstr>Stem</vt:lpstr>
      <vt:lpstr>Leaves</vt:lpstr>
      <vt:lpstr>Flowers</vt:lpstr>
      <vt:lpstr>Question # 5</vt:lpstr>
      <vt:lpstr>Correct Answer</vt:lpstr>
      <vt:lpstr>Incorrect Answer</vt:lpstr>
      <vt:lpstr>Question # 6</vt:lpstr>
      <vt:lpstr>Correct  Answer</vt:lpstr>
      <vt:lpstr>Incorrect Answer</vt:lpstr>
      <vt:lpstr>Question # 7</vt:lpstr>
      <vt:lpstr>Correct Answer</vt:lpstr>
      <vt:lpstr>Incorrect Answer</vt:lpstr>
      <vt:lpstr>Question # 8</vt:lpstr>
      <vt:lpstr>Correct Answer</vt:lpstr>
      <vt:lpstr>Incorrect Answer</vt:lpstr>
      <vt:lpstr>References</vt:lpstr>
      <vt:lpstr>For More information: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Plants</dc:title>
  <dc:creator>char</dc:creator>
  <cp:lastModifiedBy>char</cp:lastModifiedBy>
  <cp:revision>99</cp:revision>
  <dcterms:created xsi:type="dcterms:W3CDTF">2010-11-06T01:53:46Z</dcterms:created>
  <dcterms:modified xsi:type="dcterms:W3CDTF">2010-11-09T03:44:43Z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TC102867349990</vt:lpwstr>
  </property>
</Properties>
</file>