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2"/>
  </p:notesMasterIdLst>
  <p:sldIdLst>
    <p:sldId id="256" r:id="rId2"/>
    <p:sldId id="257" r:id="rId3"/>
    <p:sldId id="262" r:id="rId4"/>
    <p:sldId id="259" r:id="rId5"/>
    <p:sldId id="258" r:id="rId6"/>
    <p:sldId id="261" r:id="rId7"/>
    <p:sldId id="265" r:id="rId8"/>
    <p:sldId id="260" r:id="rId9"/>
    <p:sldId id="266" r:id="rId10"/>
    <p:sldId id="267" r:id="rId11"/>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FFCC"/>
    <a:srgbClr val="00CC99"/>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82437" autoAdjust="0"/>
  </p:normalViewPr>
  <p:slideViewPr>
    <p:cSldViewPr snapToGrid="0">
      <p:cViewPr varScale="1">
        <p:scale>
          <a:sx n="60" d="100"/>
          <a:sy n="60" d="100"/>
        </p:scale>
        <p:origin x="-14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dirty="0"/>
          </a:p>
        </p:txBody>
      </p:sp>
      <p:sp>
        <p:nvSpPr>
          <p:cNvPr id="614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dirty="0"/>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dirty="0"/>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74438A3B-002B-4D26-B330-0D6A41F1AF4C}"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F17F5F-E511-49A2-9989-2681E1814A96}" type="slidenum">
              <a:rPr lang="en-US"/>
              <a:pPr/>
              <a:t>1</a:t>
            </a:fld>
            <a:endParaRPr lang="en-US" dirty="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None/>
            </a:pPr>
            <a:r>
              <a:rPr lang="en-US" dirty="0" smtClean="0">
                <a:latin typeface="Tahoma" pitchFamily="34" charset="0"/>
                <a:ea typeface="Tahoma" pitchFamily="34" charset="0"/>
                <a:cs typeface="Tahoma" pitchFamily="34" charset="0"/>
              </a:rPr>
              <a:t>This will be a brief</a:t>
            </a:r>
            <a:r>
              <a:rPr lang="en-US" baseline="0" dirty="0" smtClean="0">
                <a:latin typeface="Tahoma" pitchFamily="34" charset="0"/>
                <a:ea typeface="Tahoma" pitchFamily="34" charset="0"/>
                <a:cs typeface="Tahoma" pitchFamily="34" charset="0"/>
              </a:rPr>
              <a:t> introduction meeting before the school year begins to inform parents of the community about the recreation center’s Afterschool program. The presenter will discuss information on registration and documents that are required for the program.</a:t>
            </a:r>
          </a:p>
          <a:p>
            <a:pPr>
              <a:buFontTx/>
              <a:buChar char="•"/>
            </a:pPr>
            <a:endParaRPr lang="en-US" baseline="0" dirty="0" smtClean="0"/>
          </a:p>
          <a:p>
            <a:pPr>
              <a:buFontTx/>
              <a:buNone/>
            </a:pPr>
            <a:r>
              <a:rPr lang="en-US" baseline="0" dirty="0" smtClean="0">
                <a:latin typeface="Tahoma" pitchFamily="34" charset="0"/>
                <a:ea typeface="Tahoma" pitchFamily="34" charset="0"/>
                <a:cs typeface="Tahoma" pitchFamily="34" charset="0"/>
              </a:rPr>
              <a:t>The presenter will discuss all of the activities that are offered to the children of the community. Some of the activities are sports, swimming, and computers.</a:t>
            </a:r>
          </a:p>
          <a:p>
            <a:pPr>
              <a:buFontTx/>
              <a:buNone/>
            </a:pPr>
            <a:endParaRPr lang="en-US" baseline="0" dirty="0" smtClean="0">
              <a:latin typeface="Tahoma" pitchFamily="34" charset="0"/>
              <a:ea typeface="Tahoma" pitchFamily="34" charset="0"/>
              <a:cs typeface="Tahoma" pitchFamily="34" charset="0"/>
            </a:endParaRPr>
          </a:p>
          <a:p>
            <a:pPr>
              <a:buFontTx/>
              <a:buNone/>
            </a:pPr>
            <a:r>
              <a:rPr lang="en-US" baseline="0" dirty="0" smtClean="0">
                <a:latin typeface="Tahoma" pitchFamily="34" charset="0"/>
                <a:ea typeface="Tahoma" pitchFamily="34" charset="0"/>
                <a:cs typeface="Tahoma" pitchFamily="34" charset="0"/>
              </a:rPr>
              <a:t>The presenter will discuss all of the upcoming special events for the public.</a:t>
            </a:r>
          </a:p>
          <a:p>
            <a:pPr>
              <a:buFontTx/>
              <a:buNone/>
            </a:pPr>
            <a:endParaRPr lang="en-US" baseline="0" dirty="0" smtClean="0">
              <a:latin typeface="Tahoma" pitchFamily="34" charset="0"/>
              <a:ea typeface="Tahoma" pitchFamily="34" charset="0"/>
              <a:cs typeface="Tahoma" pitchFamily="34" charset="0"/>
            </a:endParaRPr>
          </a:p>
          <a:p>
            <a:pPr>
              <a:buFontTx/>
              <a:buNone/>
            </a:pPr>
            <a:r>
              <a:rPr lang="en-US" baseline="0" dirty="0" smtClean="0">
                <a:latin typeface="Tahoma" pitchFamily="34" charset="0"/>
                <a:ea typeface="Tahoma" pitchFamily="34" charset="0"/>
                <a:cs typeface="Tahoma" pitchFamily="34" charset="0"/>
              </a:rPr>
              <a:t>The presenter will conclude the presentation by giving the parents contact information.</a:t>
            </a:r>
            <a:endParaRPr lang="en-US" dirty="0">
              <a:latin typeface="Tahoma" pitchFamily="34" charset="0"/>
              <a:ea typeface="Tahoma" pitchFamily="34" charset="0"/>
              <a:cs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ahoma" pitchFamily="34" charset="0"/>
                <a:ea typeface="Tahoma" pitchFamily="34" charset="0"/>
                <a:cs typeface="Tahoma" pitchFamily="34" charset="0"/>
              </a:rPr>
              <a:t>The presenter will give the</a:t>
            </a:r>
            <a:r>
              <a:rPr lang="en-US" baseline="0" dirty="0" smtClean="0">
                <a:latin typeface="Tahoma" pitchFamily="34" charset="0"/>
                <a:ea typeface="Tahoma" pitchFamily="34" charset="0"/>
                <a:cs typeface="Tahoma" pitchFamily="34" charset="0"/>
              </a:rPr>
              <a:t> parents contact information.</a:t>
            </a:r>
            <a:endParaRPr lang="en-US"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74438A3B-002B-4D26-B330-0D6A41F1AF4C}"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6F1673-EE74-47B2-829F-A3C6EAFE2552}" type="slidenum">
              <a:rPr lang="en-US"/>
              <a:pPr/>
              <a:t>2</a:t>
            </a:fld>
            <a:endParaRPr lang="en-US" dirty="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None/>
            </a:pPr>
            <a:r>
              <a:rPr lang="en-US" dirty="0" smtClean="0">
                <a:latin typeface="Tahoma" pitchFamily="34" charset="0"/>
                <a:ea typeface="Tahoma" pitchFamily="34" charset="0"/>
                <a:cs typeface="Tahoma" pitchFamily="34" charset="0"/>
              </a:rPr>
              <a:t>The presenter will discuss</a:t>
            </a:r>
            <a:r>
              <a:rPr lang="en-US" baseline="0" dirty="0" smtClean="0">
                <a:latin typeface="Tahoma" pitchFamily="34" charset="0"/>
                <a:ea typeface="Tahoma" pitchFamily="34" charset="0"/>
                <a:cs typeface="Tahoma" pitchFamily="34" charset="0"/>
              </a:rPr>
              <a:t> the agenda of the meeting.</a:t>
            </a:r>
            <a:endParaRPr lang="en-US" dirty="0">
              <a:latin typeface="Tahoma" pitchFamily="34" charset="0"/>
              <a:ea typeface="Tahoma" pitchFamily="34" charset="0"/>
              <a:cs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FCE2C-3FB3-4C17-BB45-A60AF96A1118}" type="slidenum">
              <a:rPr lang="en-US"/>
              <a:pPr/>
              <a:t>3</a:t>
            </a:fld>
            <a:endParaRPr lang="en-US" dirty="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64F0FF-B049-4FE4-AC5D-93765C06D3E3}" type="slidenum">
              <a:rPr lang="en-US"/>
              <a:pPr/>
              <a:t>4</a:t>
            </a:fld>
            <a:endParaRPr lang="en-US"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473FB0-A2AC-4EEF-9BDA-D7F3C0B5D1A0}" type="slidenum">
              <a:rPr lang="en-US"/>
              <a:pPr/>
              <a:t>5</a:t>
            </a:fld>
            <a:endParaRPr lang="en-US" dirty="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None/>
            </a:pPr>
            <a:r>
              <a:rPr lang="en-US" dirty="0" smtClean="0">
                <a:latin typeface="Tahoma" pitchFamily="34" charset="0"/>
                <a:ea typeface="Tahoma" pitchFamily="34" charset="0"/>
                <a:cs typeface="Tahoma" pitchFamily="34" charset="0"/>
              </a:rPr>
              <a:t>The presenter will discuss in detail information on documents required for the program. There may be a question and answer period. Please allow at least 30 minutes for questions.</a:t>
            </a:r>
            <a:endParaRPr lang="en-US" dirty="0">
              <a:latin typeface="Tahoma" pitchFamily="34" charset="0"/>
              <a:ea typeface="Tahoma" pitchFamily="34" charset="0"/>
              <a:cs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5FB6F7-9B02-4395-A745-0F4DBEE34BD2}" type="slidenum">
              <a:rPr lang="en-US"/>
              <a:pPr/>
              <a:t>6</a:t>
            </a:fld>
            <a:endParaRPr 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9BDD99-8DC7-4556-817A-8D7FE6A2FA6B}" type="slidenum">
              <a:rPr lang="en-US"/>
              <a:pPr/>
              <a:t>7</a:t>
            </a:fld>
            <a:endParaRPr lang="en-US" dirty="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a:buFontTx/>
              <a:buNone/>
            </a:pPr>
            <a:r>
              <a:rPr lang="en-US" dirty="0" smtClean="0">
                <a:latin typeface="Tahoma" pitchFamily="34" charset="0"/>
                <a:ea typeface="Tahoma" pitchFamily="34" charset="0"/>
                <a:cs typeface="Tahoma" pitchFamily="34" charset="0"/>
              </a:rPr>
              <a:t>Presenter discuss the many partnerships with community based organizations.</a:t>
            </a:r>
            <a:endParaRPr lang="en-US" dirty="0">
              <a:latin typeface="Tahoma" pitchFamily="34" charset="0"/>
              <a:ea typeface="Tahoma" pitchFamily="34" charset="0"/>
              <a:cs typeface="Taho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E2C793-9033-44FA-ADAE-41B595EA6841}" type="slidenum">
              <a:rPr lang="en-US"/>
              <a:pPr/>
              <a:t>8</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a:buFontTx/>
              <a:buNone/>
            </a:pPr>
            <a:r>
              <a:rPr lang="en-US" dirty="0" smtClean="0">
                <a:latin typeface="Tahoma" pitchFamily="34" charset="0"/>
                <a:ea typeface="Tahoma" pitchFamily="34" charset="0"/>
                <a:cs typeface="Tahoma" pitchFamily="34" charset="0"/>
              </a:rPr>
              <a:t>Presenter</a:t>
            </a:r>
            <a:r>
              <a:rPr lang="en-US" baseline="0" dirty="0" smtClean="0">
                <a:latin typeface="Tahoma" pitchFamily="34" charset="0"/>
                <a:ea typeface="Tahoma" pitchFamily="34" charset="0"/>
                <a:cs typeface="Tahoma" pitchFamily="34" charset="0"/>
              </a:rPr>
              <a:t> discuss all of the trips during the school year.</a:t>
            </a:r>
            <a:endParaRPr lang="en-US" dirty="0">
              <a:latin typeface="Tahoma" pitchFamily="34" charset="0"/>
              <a:ea typeface="Tahoma" pitchFamily="34" charset="0"/>
              <a:cs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ahoma" pitchFamily="34" charset="0"/>
                <a:ea typeface="Tahoma" pitchFamily="34" charset="0"/>
                <a:cs typeface="Tahoma" pitchFamily="34" charset="0"/>
              </a:rPr>
              <a:t>The presenter will discuss all of the exciting special events that the children can participate in during the school year.</a:t>
            </a:r>
            <a:endParaRPr lang="en-US"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74438A3B-002B-4D26-B330-0D6A41F1AF4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smtClean="0"/>
              <a:t>Click to edit Master title style</a:t>
            </a:r>
            <a:endParaRPr lang="en-US"/>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r>
              <a:rPr lang="en-US" smtClean="0"/>
              <a:t>Click to edit Master subtitle style</a:t>
            </a:r>
            <a:endParaRPr lang="en-US"/>
          </a:p>
        </p:txBody>
      </p:sp>
      <p:sp>
        <p:nvSpPr>
          <p:cNvPr id="53252" name="Rectangle 4"/>
          <p:cNvSpPr>
            <a:spLocks noGrp="1" noChangeArrowheads="1"/>
          </p:cNvSpPr>
          <p:nvPr>
            <p:ph type="dt" sz="half" idx="2"/>
          </p:nvPr>
        </p:nvSpPr>
        <p:spPr>
          <a:xfrm>
            <a:off x="304800" y="6400800"/>
            <a:ext cx="1905000" cy="457200"/>
          </a:xfrm>
        </p:spPr>
        <p:txBody>
          <a:bodyPr/>
          <a:lstStyle>
            <a:lvl1pPr>
              <a:defRPr/>
            </a:lvl1pPr>
          </a:lstStyle>
          <a:p>
            <a:endParaRPr lang="en-US" dirty="0"/>
          </a:p>
        </p:txBody>
      </p:sp>
      <p:sp>
        <p:nvSpPr>
          <p:cNvPr id="53253" name="Rectangle 5"/>
          <p:cNvSpPr>
            <a:spLocks noGrp="1" noChangeArrowheads="1"/>
          </p:cNvSpPr>
          <p:nvPr>
            <p:ph type="ftr" sz="quarter" idx="3"/>
          </p:nvPr>
        </p:nvSpPr>
        <p:spPr>
          <a:xfrm>
            <a:off x="3505200" y="6400800"/>
            <a:ext cx="2895600" cy="457200"/>
          </a:xfrm>
        </p:spPr>
        <p:txBody>
          <a:bodyPr/>
          <a:lstStyle>
            <a:lvl1pPr>
              <a:defRPr/>
            </a:lvl1pPr>
          </a:lstStyle>
          <a:p>
            <a:endParaRPr lang="en-US" dirty="0"/>
          </a:p>
        </p:txBody>
      </p:sp>
      <p:sp>
        <p:nvSpPr>
          <p:cNvPr id="53254" name="Rectangle 6"/>
          <p:cNvSpPr>
            <a:spLocks noGrp="1" noChangeArrowheads="1"/>
          </p:cNvSpPr>
          <p:nvPr>
            <p:ph type="sldNum" sz="quarter" idx="4"/>
          </p:nvPr>
        </p:nvSpPr>
        <p:spPr>
          <a:xfrm>
            <a:off x="6934200" y="6400800"/>
            <a:ext cx="1905000" cy="457200"/>
          </a:xfrm>
        </p:spPr>
        <p:txBody>
          <a:bodyPr/>
          <a:lstStyle>
            <a:lvl1pPr>
              <a:defRPr/>
            </a:lvl1pPr>
          </a:lstStyle>
          <a:p>
            <a:fld id="{EE01EDF2-F97E-4BE4-9000-D80C062A35F1}" type="slidenum">
              <a:rPr lang="en-US"/>
              <a:pPr/>
              <a:t>‹#›</a:t>
            </a:fld>
            <a:endParaRPr lang="en-US" dirty="0"/>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E988E44-7150-441E-9A4F-D9B77E4CACE0}" type="slidenum">
              <a:rPr lang="en-US"/>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08B55F-6726-4D75-A11D-85BA59A87E13}" type="slidenum">
              <a:rPr lang="en-US"/>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ED84769-CF6C-49EB-885A-D42612BE8B19}" type="slidenum">
              <a:rPr lang="en-US"/>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C98EB2F-4D2F-4DE6-ABDE-5C80ABAA7A8B}" type="slidenum">
              <a:rPr lang="en-US"/>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9990843-9678-4A36-86D7-21EC66C71159}" type="slidenum">
              <a:rPr lang="en-US"/>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C658011-F88C-4A52-8E44-E31AF8B6A006}" type="slidenum">
              <a:rPr lang="en-US"/>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CB91C49-DB02-424C-A214-3D9B43459468}" type="slidenum">
              <a:rPr lang="en-US"/>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38070A7-24A3-4108-831D-BE30315914F5}" type="slidenum">
              <a:rPr lang="en-US"/>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8FE9E48-C09C-4BC0-9030-D4677747A063}" type="slidenum">
              <a:rPr lang="en-US"/>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54FC258-D4F0-4133-8351-F43ED4CF36A4}" type="slidenum">
              <a:rPr lang="en-US"/>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endParaRPr lang="en-US" dirty="0"/>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en-US" dirty="0"/>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E6EDB613-4A33-4BF1-A4C8-1029C173443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006666"/>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wmf"/><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1339850"/>
            <a:ext cx="7429500" cy="1143000"/>
          </a:xfrm>
        </p:spPr>
        <p:txBody>
          <a:bodyPr/>
          <a:lstStyle/>
          <a:p>
            <a:r>
              <a:rPr lang="en-US" dirty="0" smtClean="0"/>
              <a:t>Afterschool Parents Meeting</a:t>
            </a:r>
            <a:endParaRPr lang="en-US" dirty="0"/>
          </a:p>
        </p:txBody>
      </p:sp>
      <p:sp>
        <p:nvSpPr>
          <p:cNvPr id="2051" name="Rectangle 3"/>
          <p:cNvSpPr>
            <a:spLocks noGrp="1" noChangeArrowheads="1"/>
          </p:cNvSpPr>
          <p:nvPr>
            <p:ph type="subTitle" idx="1"/>
          </p:nvPr>
        </p:nvSpPr>
        <p:spPr>
          <a:xfrm>
            <a:off x="2992438" y="2768600"/>
            <a:ext cx="5248275" cy="1109663"/>
          </a:xfrm>
        </p:spPr>
        <p:txBody>
          <a:bodyPr/>
          <a:lstStyle/>
          <a:p>
            <a:pPr>
              <a:spcBef>
                <a:spcPct val="0"/>
              </a:spcBef>
            </a:pPr>
            <a:r>
              <a:rPr lang="en-US" b="1" dirty="0" smtClean="0">
                <a:latin typeface="+mj-lt"/>
              </a:rPr>
              <a:t>Ms. Charlene Edwards</a:t>
            </a:r>
            <a:endParaRPr lang="en-US" b="1" i="1" dirty="0">
              <a:latin typeface="+mj-lt"/>
            </a:endParaRPr>
          </a:p>
        </p:txBody>
      </p:sp>
      <p:sp>
        <p:nvSpPr>
          <p:cNvPr id="5" name="TextBox 4"/>
          <p:cNvSpPr txBox="1"/>
          <p:nvPr/>
        </p:nvSpPr>
        <p:spPr>
          <a:xfrm>
            <a:off x="819807" y="6053959"/>
            <a:ext cx="7898525" cy="535531"/>
          </a:xfrm>
          <a:prstGeom prst="rect">
            <a:avLst/>
          </a:prstGeom>
          <a:noFill/>
        </p:spPr>
        <p:txBody>
          <a:bodyPr wrap="square" rtlCol="0">
            <a:spAutoFit/>
          </a:bodyPr>
          <a:lstStyle/>
          <a:p>
            <a:pPr algn="ctr"/>
            <a:r>
              <a:rPr lang="en-US" sz="3600" b="1" dirty="0" smtClean="0">
                <a:latin typeface="+mj-lt"/>
              </a:rPr>
              <a:t>“Education through Recreation”</a:t>
            </a:r>
            <a:endParaRPr lang="en-US" sz="3600" b="1" dirty="0">
              <a:latin typeface="+mj-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4" name="TextBox 3"/>
          <p:cNvSpPr txBox="1"/>
          <p:nvPr/>
        </p:nvSpPr>
        <p:spPr>
          <a:xfrm>
            <a:off x="2112579" y="1844566"/>
            <a:ext cx="6180083" cy="2160591"/>
          </a:xfrm>
          <a:prstGeom prst="rect">
            <a:avLst/>
          </a:prstGeom>
          <a:noFill/>
        </p:spPr>
        <p:txBody>
          <a:bodyPr wrap="square" rtlCol="0">
            <a:spAutoFit/>
          </a:bodyPr>
          <a:lstStyle/>
          <a:p>
            <a:r>
              <a:rPr lang="en-US" sz="2800" dirty="0" smtClean="0">
                <a:latin typeface="Tahoma" pitchFamily="34" charset="0"/>
                <a:ea typeface="Tahoma" pitchFamily="34" charset="0"/>
                <a:cs typeface="Tahoma" pitchFamily="34" charset="0"/>
              </a:rPr>
              <a:t>Charlene Edwards</a:t>
            </a:r>
          </a:p>
          <a:p>
            <a:r>
              <a:rPr lang="en-US" sz="2800" dirty="0" smtClean="0">
                <a:latin typeface="Tahoma" pitchFamily="34" charset="0"/>
                <a:ea typeface="Tahoma" pitchFamily="34" charset="0"/>
                <a:cs typeface="Tahoma" pitchFamily="34" charset="0"/>
              </a:rPr>
              <a:t>Community Outreach Coordinator</a:t>
            </a:r>
          </a:p>
          <a:p>
            <a:r>
              <a:rPr lang="en-US" sz="2800" dirty="0" smtClean="0">
                <a:latin typeface="Tahoma" pitchFamily="34" charset="0"/>
                <a:ea typeface="Tahoma" pitchFamily="34" charset="0"/>
                <a:cs typeface="Tahoma" pitchFamily="34" charset="0"/>
              </a:rPr>
              <a:t>3245 5</a:t>
            </a:r>
            <a:r>
              <a:rPr lang="en-US" sz="2800" baseline="30000" dirty="0" smtClean="0">
                <a:latin typeface="Tahoma" pitchFamily="34" charset="0"/>
                <a:ea typeface="Tahoma" pitchFamily="34" charset="0"/>
                <a:cs typeface="Tahoma" pitchFamily="34" charset="0"/>
              </a:rPr>
              <a:t>th</a:t>
            </a:r>
            <a:r>
              <a:rPr lang="en-US" sz="2800" dirty="0" smtClean="0">
                <a:latin typeface="Tahoma" pitchFamily="34" charset="0"/>
                <a:ea typeface="Tahoma" pitchFamily="34" charset="0"/>
                <a:cs typeface="Tahoma" pitchFamily="34" charset="0"/>
              </a:rPr>
              <a:t> Ave</a:t>
            </a:r>
          </a:p>
          <a:p>
            <a:r>
              <a:rPr lang="en-US" sz="2800" dirty="0" smtClean="0">
                <a:latin typeface="Tahoma" pitchFamily="34" charset="0"/>
                <a:ea typeface="Tahoma" pitchFamily="34" charset="0"/>
                <a:cs typeface="Tahoma" pitchFamily="34" charset="0"/>
              </a:rPr>
              <a:t>New York, NY 10023</a:t>
            </a:r>
          </a:p>
          <a:p>
            <a:r>
              <a:rPr lang="en-US" sz="2800" dirty="0" smtClean="0">
                <a:latin typeface="Tahoma" pitchFamily="34" charset="0"/>
                <a:ea typeface="Tahoma" pitchFamily="34" charset="0"/>
                <a:cs typeface="Tahoma" pitchFamily="34" charset="0"/>
              </a:rPr>
              <a:t>212-234-9023</a:t>
            </a:r>
            <a:endParaRPr lang="en-US" sz="2800" dirty="0">
              <a:latin typeface="Tahoma" pitchFamily="34" charset="0"/>
              <a:ea typeface="Tahoma" pitchFamily="34" charset="0"/>
              <a:cs typeface="Tahoma" pitchFamily="34"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p:txBody>
          <a:bodyPr/>
          <a:lstStyle/>
          <a:p>
            <a:r>
              <a:rPr lang="en-US" dirty="0" smtClean="0"/>
              <a:t>Welcome</a:t>
            </a:r>
            <a:endParaRPr lang="en-US" dirty="0"/>
          </a:p>
        </p:txBody>
      </p:sp>
      <p:sp>
        <p:nvSpPr>
          <p:cNvPr id="5" name="TextBox 4"/>
          <p:cNvSpPr txBox="1"/>
          <p:nvPr/>
        </p:nvSpPr>
        <p:spPr>
          <a:xfrm>
            <a:off x="1781504" y="1213945"/>
            <a:ext cx="5880538" cy="4967514"/>
          </a:xfrm>
          <a:prstGeom prst="rect">
            <a:avLst/>
          </a:prstGeom>
          <a:noFill/>
        </p:spPr>
        <p:txBody>
          <a:bodyPr wrap="square" rtlCol="0">
            <a:spAutoFit/>
          </a:bodyPr>
          <a:lstStyle/>
          <a:p>
            <a:r>
              <a:rPr lang="en-US" sz="3600" b="1" u="sng" dirty="0" smtClean="0">
                <a:latin typeface="Tahoma" pitchFamily="34" charset="0"/>
                <a:ea typeface="Tahoma" pitchFamily="34" charset="0"/>
                <a:cs typeface="Tahoma" pitchFamily="34" charset="0"/>
              </a:rPr>
              <a:t>Agenda</a:t>
            </a:r>
          </a:p>
          <a:p>
            <a:endParaRPr lang="en-US" sz="2800" dirty="0" smtClean="0">
              <a:latin typeface="+mj-lt"/>
            </a:endParaRPr>
          </a:p>
          <a:p>
            <a:pPr marL="342900" indent="-342900">
              <a:buAutoNum type="arabicPeriod"/>
            </a:pPr>
            <a:r>
              <a:rPr lang="en-US" sz="2800" dirty="0" smtClean="0">
                <a:latin typeface="Tahoma" pitchFamily="34" charset="0"/>
                <a:ea typeface="Tahoma" pitchFamily="34" charset="0"/>
                <a:cs typeface="Tahoma" pitchFamily="34" charset="0"/>
              </a:rPr>
              <a:t>Afterschool Mission Statement</a:t>
            </a:r>
          </a:p>
          <a:p>
            <a:pPr marL="342900" indent="-342900">
              <a:buAutoNum type="arabicPeriod"/>
            </a:pPr>
            <a:r>
              <a:rPr lang="en-US" sz="2800" dirty="0" smtClean="0">
                <a:latin typeface="Tahoma" pitchFamily="34" charset="0"/>
                <a:ea typeface="Tahoma" pitchFamily="34" charset="0"/>
                <a:cs typeface="Tahoma" pitchFamily="34" charset="0"/>
              </a:rPr>
              <a:t>Goals of Program</a:t>
            </a:r>
          </a:p>
          <a:p>
            <a:pPr marL="342900" indent="-342900">
              <a:buAutoNum type="arabicPeriod"/>
            </a:pPr>
            <a:r>
              <a:rPr lang="en-US" sz="2800" dirty="0" smtClean="0">
                <a:latin typeface="Tahoma" pitchFamily="34" charset="0"/>
                <a:ea typeface="Tahoma" pitchFamily="34" charset="0"/>
                <a:cs typeface="Tahoma" pitchFamily="34" charset="0"/>
              </a:rPr>
              <a:t>Registration Information</a:t>
            </a:r>
          </a:p>
          <a:p>
            <a:pPr marL="342900" indent="-342900">
              <a:buAutoNum type="arabicPeriod"/>
            </a:pPr>
            <a:r>
              <a:rPr lang="en-US" sz="2800" dirty="0" smtClean="0">
                <a:latin typeface="Tahoma" pitchFamily="34" charset="0"/>
                <a:ea typeface="Tahoma" pitchFamily="34" charset="0"/>
                <a:cs typeface="Tahoma" pitchFamily="34" charset="0"/>
              </a:rPr>
              <a:t>Activities</a:t>
            </a:r>
          </a:p>
          <a:p>
            <a:pPr marL="342900" indent="-342900">
              <a:buAutoNum type="arabicPeriod"/>
            </a:pPr>
            <a:r>
              <a:rPr lang="en-US" sz="2800" dirty="0" smtClean="0">
                <a:latin typeface="Tahoma" pitchFamily="34" charset="0"/>
                <a:ea typeface="Tahoma" pitchFamily="34" charset="0"/>
                <a:cs typeface="Tahoma" pitchFamily="34" charset="0"/>
              </a:rPr>
              <a:t>Partnerships</a:t>
            </a:r>
          </a:p>
          <a:p>
            <a:pPr marL="342900" indent="-342900">
              <a:buAutoNum type="arabicPeriod"/>
            </a:pPr>
            <a:r>
              <a:rPr lang="en-US" sz="2800" dirty="0" smtClean="0">
                <a:latin typeface="Tahoma" pitchFamily="34" charset="0"/>
                <a:ea typeface="Tahoma" pitchFamily="34" charset="0"/>
                <a:cs typeface="Tahoma" pitchFamily="34" charset="0"/>
              </a:rPr>
              <a:t>Trips</a:t>
            </a:r>
          </a:p>
          <a:p>
            <a:pPr marL="342900" indent="-342900">
              <a:buAutoNum type="arabicPeriod"/>
            </a:pPr>
            <a:r>
              <a:rPr lang="en-US" sz="2800" dirty="0" smtClean="0">
                <a:latin typeface="Tahoma" pitchFamily="34" charset="0"/>
                <a:ea typeface="Tahoma" pitchFamily="34" charset="0"/>
                <a:cs typeface="Tahoma" pitchFamily="34" charset="0"/>
              </a:rPr>
              <a:t>Citywide Special Events</a:t>
            </a:r>
          </a:p>
          <a:p>
            <a:pPr marL="342900" indent="-342900">
              <a:buAutoNum type="arabicPeriod"/>
            </a:pPr>
            <a:r>
              <a:rPr lang="en-US" sz="2800" dirty="0" smtClean="0">
                <a:latin typeface="Tahoma" pitchFamily="34" charset="0"/>
                <a:ea typeface="Tahoma" pitchFamily="34" charset="0"/>
                <a:cs typeface="Tahoma" pitchFamily="34" charset="0"/>
              </a:rPr>
              <a:t>Contact Information</a:t>
            </a:r>
          </a:p>
          <a:p>
            <a:pPr marL="342900" indent="-342900">
              <a:buAutoNum type="arabicPeriod"/>
            </a:pPr>
            <a:endParaRPr lang="en-US" dirty="0" smtClean="0"/>
          </a:p>
          <a:p>
            <a:pPr marL="342900" indent="-342900">
              <a:buAutoNum type="arabicPeriod"/>
            </a:pPr>
            <a:endParaRPr lang="en-US" dirty="0"/>
          </a:p>
        </p:txBody>
      </p:sp>
      <p:cxnSp>
        <p:nvCxnSpPr>
          <p:cNvPr id="6" name="Straight Connector 5"/>
          <p:cNvCxnSpPr/>
          <p:nvPr/>
        </p:nvCxnSpPr>
        <p:spPr bwMode="auto">
          <a:xfrm flipV="1">
            <a:off x="1939159" y="1734207"/>
            <a:ext cx="5344510" cy="63062"/>
          </a:xfrm>
          <a:prstGeom prst="line">
            <a:avLst/>
          </a:prstGeom>
          <a:solidFill>
            <a:srgbClr val="C0C0C0"/>
          </a:solidFill>
          <a:ln w="28575" cap="flat" cmpd="sng" algn="ctr">
            <a:noFill/>
            <a:prstDash val="solid"/>
            <a:round/>
            <a:headEnd type="none" w="med" len="med"/>
            <a:tailEnd type="none" w="med" len="med"/>
          </a:ln>
          <a:effectLst/>
        </p:spPr>
      </p:cxn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smtClean="0"/>
              <a:t>Mission Statement</a:t>
            </a:r>
            <a:endParaRPr lang="en-US" dirty="0"/>
          </a:p>
        </p:txBody>
      </p:sp>
      <p:sp>
        <p:nvSpPr>
          <p:cNvPr id="4" name="Rectangle 3"/>
          <p:cNvSpPr/>
          <p:nvPr/>
        </p:nvSpPr>
        <p:spPr>
          <a:xfrm>
            <a:off x="1828800" y="1842654"/>
            <a:ext cx="6816437" cy="2850011"/>
          </a:xfrm>
          <a:prstGeom prst="rect">
            <a:avLst/>
          </a:prstGeom>
        </p:spPr>
        <p:txBody>
          <a:bodyPr wrap="square">
            <a:spAutoFit/>
          </a:bodyPr>
          <a:lstStyle/>
          <a:p>
            <a:r>
              <a:rPr lang="en-US" sz="3200" dirty="0" smtClean="0">
                <a:latin typeface="Tahoma" pitchFamily="34" charset="0"/>
                <a:ea typeface="Tahoma" pitchFamily="34" charset="0"/>
                <a:cs typeface="Tahoma" pitchFamily="34" charset="0"/>
              </a:rPr>
              <a:t>The Parks Afterschool Program seeks to enhance communities and enrich the lives of children in the City of New York by providing safe, supportive, and structured environments that support overall health and well-being.</a:t>
            </a:r>
            <a:endParaRPr lang="en-US" sz="3200" dirty="0">
              <a:latin typeface="Tahoma" pitchFamily="34" charset="0"/>
              <a:ea typeface="Tahoma" pitchFamily="34" charset="0"/>
              <a:cs typeface="Tahoma" pitchFamily="34"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2000"/>
                                        <p:tgtEl>
                                          <p:spTgt spid="4">
                                            <p:txEl>
                                              <p:pRg st="0" end="0"/>
                                            </p:txEl>
                                          </p:spTgt>
                                        </p:tgtEl>
                                      </p:cBhvr>
                                    </p:animEffect>
                                    <p:set>
                                      <p:cBhvr>
                                        <p:cTn id="7" dur="1" fill="hold">
                                          <p:stCondLst>
                                            <p:cond delay="19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dirty="0" smtClean="0"/>
              <a:t>Goals of the Afterschool Program</a:t>
            </a:r>
            <a:endParaRPr lang="en-US" dirty="0"/>
          </a:p>
        </p:txBody>
      </p:sp>
      <p:sp>
        <p:nvSpPr>
          <p:cNvPr id="5126" name="Rectangle 6"/>
          <p:cNvSpPr>
            <a:spLocks noGrp="1" noChangeArrowheads="1"/>
          </p:cNvSpPr>
          <p:nvPr>
            <p:ph type="body" idx="1"/>
          </p:nvPr>
        </p:nvSpPr>
        <p:spPr>
          <a:xfrm>
            <a:off x="1752600" y="1395413"/>
            <a:ext cx="6735763" cy="4572000"/>
          </a:xfrm>
        </p:spPr>
        <p:txBody>
          <a:bodyPr/>
          <a:lstStyle/>
          <a:p>
            <a:r>
              <a:rPr lang="en-US" dirty="0" smtClean="0">
                <a:latin typeface="Tahoma" pitchFamily="34" charset="0"/>
                <a:ea typeface="Tahoma" pitchFamily="34" charset="0"/>
                <a:cs typeface="Tahoma" pitchFamily="34" charset="0"/>
              </a:rPr>
              <a:t>Support</a:t>
            </a:r>
          </a:p>
          <a:p>
            <a:r>
              <a:rPr lang="en-US" dirty="0" smtClean="0">
                <a:latin typeface="Tahoma" pitchFamily="34" charset="0"/>
                <a:ea typeface="Tahoma" pitchFamily="34" charset="0"/>
                <a:cs typeface="Tahoma" pitchFamily="34" charset="0"/>
              </a:rPr>
              <a:t>Empowerment</a:t>
            </a:r>
          </a:p>
          <a:p>
            <a:r>
              <a:rPr lang="en-US" dirty="0" smtClean="0">
                <a:latin typeface="Tahoma" pitchFamily="34" charset="0"/>
                <a:ea typeface="Tahoma" pitchFamily="34" charset="0"/>
                <a:cs typeface="Tahoma" pitchFamily="34" charset="0"/>
              </a:rPr>
              <a:t>Positive Values</a:t>
            </a:r>
          </a:p>
          <a:p>
            <a:r>
              <a:rPr lang="en-US" dirty="0" smtClean="0">
                <a:latin typeface="Tahoma" pitchFamily="34" charset="0"/>
                <a:ea typeface="Tahoma" pitchFamily="34" charset="0"/>
                <a:cs typeface="Tahoma" pitchFamily="34" charset="0"/>
              </a:rPr>
              <a:t>Social Competencies</a:t>
            </a:r>
          </a:p>
          <a:p>
            <a:r>
              <a:rPr lang="en-US" dirty="0" smtClean="0">
                <a:latin typeface="Tahoma" pitchFamily="34" charset="0"/>
                <a:ea typeface="Tahoma" pitchFamily="34" charset="0"/>
                <a:cs typeface="Tahoma" pitchFamily="34" charset="0"/>
              </a:rPr>
              <a:t>Constructive Use of Time</a:t>
            </a:r>
            <a:endParaRPr lang="en-US" dirty="0">
              <a:latin typeface="Tahoma" pitchFamily="34" charset="0"/>
              <a:ea typeface="Tahoma" pitchFamily="34" charset="0"/>
              <a:cs typeface="Tahoma"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additive="base">
                                        <p:cTn id="7" dur="2000" fill="hold"/>
                                        <p:tgtEl>
                                          <p:spTgt spid="512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1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5126">
                                            <p:txEl>
                                              <p:pRg st="1" end="1"/>
                                            </p:txEl>
                                          </p:spTgt>
                                        </p:tgtEl>
                                        <p:attrNameLst>
                                          <p:attrName>style.visibility</p:attrName>
                                        </p:attrNameLst>
                                      </p:cBhvr>
                                      <p:to>
                                        <p:strVal val="visible"/>
                                      </p:to>
                                    </p:set>
                                    <p:anim calcmode="lin" valueType="num">
                                      <p:cBhvr additive="base">
                                        <p:cTn id="13" dur="2000" fill="hold"/>
                                        <p:tgtEl>
                                          <p:spTgt spid="5126">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1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5126">
                                            <p:txEl>
                                              <p:pRg st="2" end="2"/>
                                            </p:txEl>
                                          </p:spTgt>
                                        </p:tgtEl>
                                        <p:attrNameLst>
                                          <p:attrName>style.visibility</p:attrName>
                                        </p:attrNameLst>
                                      </p:cBhvr>
                                      <p:to>
                                        <p:strVal val="visible"/>
                                      </p:to>
                                    </p:set>
                                    <p:anim calcmode="lin" valueType="num">
                                      <p:cBhvr additive="base">
                                        <p:cTn id="19" dur="2000" fill="hold"/>
                                        <p:tgtEl>
                                          <p:spTgt spid="5126">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1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6">
                                            <p:txEl>
                                              <p:pRg st="3" end="3"/>
                                            </p:txEl>
                                          </p:spTgt>
                                        </p:tgtEl>
                                        <p:attrNameLst>
                                          <p:attrName>style.visibility</p:attrName>
                                        </p:attrNameLst>
                                      </p:cBhvr>
                                      <p:to>
                                        <p:strVal val="visible"/>
                                      </p:to>
                                    </p:set>
                                    <p:anim calcmode="lin" valueType="num">
                                      <p:cBhvr additive="base">
                                        <p:cTn id="25" dur="2000" fill="hold"/>
                                        <p:tgtEl>
                                          <p:spTgt spid="5126">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1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6">
                                            <p:txEl>
                                              <p:pRg st="4" end="4"/>
                                            </p:txEl>
                                          </p:spTgt>
                                        </p:tgtEl>
                                        <p:attrNameLst>
                                          <p:attrName>style.visibility</p:attrName>
                                        </p:attrNameLst>
                                      </p:cBhvr>
                                      <p:to>
                                        <p:strVal val="visible"/>
                                      </p:to>
                                    </p:set>
                                    <p:anim calcmode="lin" valueType="num">
                                      <p:cBhvr additive="base">
                                        <p:cTn id="31" dur="2000" fill="hold"/>
                                        <p:tgtEl>
                                          <p:spTgt spid="5126">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12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p:txBody>
          <a:bodyPr/>
          <a:lstStyle/>
          <a:p>
            <a:r>
              <a:rPr lang="en-US" dirty="0" smtClean="0"/>
              <a:t>Afterschool Registration</a:t>
            </a:r>
            <a:br>
              <a:rPr lang="en-US" dirty="0" smtClean="0"/>
            </a:br>
            <a:endParaRPr lang="en-US" dirty="0"/>
          </a:p>
        </p:txBody>
      </p:sp>
      <p:sp>
        <p:nvSpPr>
          <p:cNvPr id="8" name="Content Placeholder 7"/>
          <p:cNvSpPr>
            <a:spLocks noGrp="1"/>
          </p:cNvSpPr>
          <p:nvPr>
            <p:ph idx="1"/>
          </p:nvPr>
        </p:nvSpPr>
        <p:spPr>
          <a:xfrm>
            <a:off x="1705303" y="2601311"/>
            <a:ext cx="7010400" cy="3452648"/>
          </a:xfrm>
        </p:spPr>
        <p:txBody>
          <a:bodyPr/>
          <a:lstStyle/>
          <a:p>
            <a:pPr>
              <a:buFont typeface="Wingdings" pitchFamily="2" charset="2"/>
              <a:buChar char="ü"/>
            </a:pPr>
            <a:r>
              <a:rPr lang="en-US" dirty="0" smtClean="0">
                <a:latin typeface="Tahoma" pitchFamily="34" charset="0"/>
                <a:ea typeface="Tahoma" pitchFamily="34" charset="0"/>
                <a:cs typeface="Tahoma" pitchFamily="34" charset="0"/>
              </a:rPr>
              <a:t>Birth Certificate</a:t>
            </a:r>
          </a:p>
          <a:p>
            <a:pPr>
              <a:buFont typeface="Wingdings" pitchFamily="2" charset="2"/>
              <a:buChar char="ü"/>
            </a:pPr>
            <a:r>
              <a:rPr lang="en-US" dirty="0" smtClean="0">
                <a:latin typeface="Tahoma" pitchFamily="34" charset="0"/>
                <a:ea typeface="Tahoma" pitchFamily="34" charset="0"/>
                <a:cs typeface="Tahoma" pitchFamily="34" charset="0"/>
              </a:rPr>
              <a:t>Immunization</a:t>
            </a:r>
          </a:p>
          <a:p>
            <a:pPr>
              <a:buFont typeface="Wingdings" pitchFamily="2" charset="2"/>
              <a:buChar char="ü"/>
            </a:pPr>
            <a:r>
              <a:rPr lang="en-US" dirty="0" smtClean="0">
                <a:latin typeface="Tahoma" pitchFamily="34" charset="0"/>
                <a:ea typeface="Tahoma" pitchFamily="34" charset="0"/>
                <a:cs typeface="Tahoma" pitchFamily="34" charset="0"/>
              </a:rPr>
              <a:t>Physical within the last 12 months</a:t>
            </a:r>
          </a:p>
          <a:p>
            <a:pPr>
              <a:buFont typeface="Wingdings" pitchFamily="2" charset="2"/>
              <a:buChar char="ü"/>
            </a:pPr>
            <a:r>
              <a:rPr lang="en-US" dirty="0" smtClean="0">
                <a:latin typeface="Tahoma" pitchFamily="34" charset="0"/>
                <a:ea typeface="Tahoma" pitchFamily="34" charset="0"/>
                <a:cs typeface="Tahoma" pitchFamily="34" charset="0"/>
              </a:rPr>
              <a:t>Recreation Center Membership Card</a:t>
            </a:r>
            <a:endParaRPr lang="en-US" dirty="0">
              <a:latin typeface="Tahoma" pitchFamily="34" charset="0"/>
              <a:ea typeface="Tahoma" pitchFamily="34" charset="0"/>
              <a:cs typeface="Tahoma" pitchFamily="34" charset="0"/>
            </a:endParaRPr>
          </a:p>
        </p:txBody>
      </p:sp>
      <p:sp>
        <p:nvSpPr>
          <p:cNvPr id="9" name="TextBox 8"/>
          <p:cNvSpPr txBox="1"/>
          <p:nvPr/>
        </p:nvSpPr>
        <p:spPr>
          <a:xfrm>
            <a:off x="1749972" y="1371600"/>
            <a:ext cx="6526924" cy="954107"/>
          </a:xfrm>
          <a:prstGeom prst="rect">
            <a:avLst/>
          </a:prstGeom>
          <a:noFill/>
        </p:spPr>
        <p:txBody>
          <a:bodyPr wrap="square" rtlCol="0">
            <a:spAutoFit/>
          </a:bodyPr>
          <a:lstStyle/>
          <a:p>
            <a:pPr algn="ctr"/>
            <a:r>
              <a:rPr lang="en-US" sz="2000" b="1" dirty="0" smtClean="0">
                <a:latin typeface="+mj-lt"/>
              </a:rPr>
              <a:t>Registration begins on August 16, 2010 @ 5pm</a:t>
            </a:r>
          </a:p>
          <a:p>
            <a:pPr algn="ctr"/>
            <a:endParaRPr lang="en-US" sz="2000" b="1" dirty="0" smtClean="0">
              <a:latin typeface="+mj-lt"/>
            </a:endParaRPr>
          </a:p>
          <a:p>
            <a:pPr algn="ctr"/>
            <a:r>
              <a:rPr lang="en-US" sz="2000" b="1" dirty="0" smtClean="0">
                <a:latin typeface="+mj-lt"/>
              </a:rPr>
              <a:t>Documents needed upon registration:</a:t>
            </a:r>
            <a:endParaRPr lang="en-US" sz="2000" b="1" dirty="0">
              <a:latin typeface="+mj-lt"/>
            </a:endParaRPr>
          </a:p>
        </p:txBody>
      </p:sp>
      <p:sp>
        <p:nvSpPr>
          <p:cNvPr id="5" name="Rectangle 4"/>
          <p:cNvSpPr/>
          <p:nvPr/>
        </p:nvSpPr>
        <p:spPr>
          <a:xfrm>
            <a:off x="1481959" y="5651744"/>
            <a:ext cx="7362497" cy="634020"/>
          </a:xfrm>
          <a:prstGeom prst="rect">
            <a:avLst/>
          </a:prstGeom>
          <a:noFill/>
        </p:spPr>
        <p:txBody>
          <a:bodyPr wrap="square" lIns="91440" tIns="45720" rIns="91440" bIns="45720">
            <a:spAutoFit/>
          </a:bodyPr>
          <a:lstStyle/>
          <a:p>
            <a:pPr algn="ctr"/>
            <a:r>
              <a:rPr lang="en-US"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139700">
                    <a:schemeClr val="accent2">
                      <a:satMod val="175000"/>
                      <a:alpha val="40000"/>
                    </a:schemeClr>
                  </a:glow>
                  <a:outerShdw blurRad="50800" dist="40000" dir="5400000" algn="tl" rotWithShape="0">
                    <a:srgbClr val="000000">
                      <a:shade val="5000"/>
                      <a:satMod val="120000"/>
                      <a:alpha val="33000"/>
                    </a:srgbClr>
                  </a:outerShdw>
                </a:effectLst>
                <a:latin typeface="Tahoma" pitchFamily="34" charset="0"/>
                <a:ea typeface="Tahoma" pitchFamily="34" charset="0"/>
                <a:cs typeface="Tahoma" pitchFamily="34" charset="0"/>
              </a:rPr>
              <a:t>Important Information</a:t>
            </a:r>
            <a:endPar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139700">
                  <a:schemeClr val="accent2">
                    <a:satMod val="175000"/>
                    <a:alpha val="40000"/>
                  </a:schemeClr>
                </a:glow>
                <a:outerShdw blurRad="50800" dist="40000" dir="5400000" algn="tl" rotWithShape="0">
                  <a:srgbClr val="000000">
                    <a:shade val="5000"/>
                    <a:satMod val="120000"/>
                    <a:alpha val="33000"/>
                  </a:srgbClr>
                </a:outerShdw>
              </a:effectLst>
              <a:latin typeface="Tahoma" pitchFamily="34" charset="0"/>
              <a:ea typeface="Tahoma" pitchFamily="34" charset="0"/>
              <a:cs typeface="Tahoma"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xit" presetSubtype="0" fill="hold" grpId="0" nodeType="clickEffect">
                                  <p:stCondLst>
                                    <p:cond delay="0"/>
                                  </p:stCondLst>
                                  <p:childTnLst>
                                    <p:anim calcmode="discrete" valueType="str">
                                      <p:cBhvr>
                                        <p:cTn id="6" dur="2000"/>
                                        <p:tgtEl>
                                          <p:spTgt spid="5"/>
                                        </p:tgtEl>
                                        <p:attrNameLst>
                                          <p:attrName>style.visibility</p:attrName>
                                        </p:attrNameLst>
                                      </p:cBhvr>
                                      <p:tavLst>
                                        <p:tav tm="0">
                                          <p:val>
                                            <p:strVal val="hidden"/>
                                          </p:val>
                                        </p:tav>
                                        <p:tav tm="50000">
                                          <p:val>
                                            <p:strVal val="visible"/>
                                          </p:val>
                                        </p:tav>
                                      </p:tavLst>
                                    </p:anim>
                                    <p:set>
                                      <p:cBhvr>
                                        <p:cTn id="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dirty="0" smtClean="0"/>
              <a:t>Activities</a:t>
            </a:r>
            <a:endParaRPr lang="en-US" dirty="0"/>
          </a:p>
        </p:txBody>
      </p:sp>
      <p:sp>
        <p:nvSpPr>
          <p:cNvPr id="6" name="Content Placeholder 5"/>
          <p:cNvSpPr>
            <a:spLocks noGrp="1"/>
          </p:cNvSpPr>
          <p:nvPr>
            <p:ph idx="1"/>
          </p:nvPr>
        </p:nvSpPr>
        <p:spPr>
          <a:xfrm>
            <a:off x="1862959" y="1805316"/>
            <a:ext cx="7010400" cy="4572000"/>
          </a:xfrm>
        </p:spPr>
        <p:txBody>
          <a:bodyPr/>
          <a:lstStyle/>
          <a:p>
            <a:r>
              <a:rPr lang="en-US" dirty="0" smtClean="0">
                <a:latin typeface="Tahoma" pitchFamily="34" charset="0"/>
                <a:ea typeface="Tahoma" pitchFamily="34" charset="0"/>
                <a:cs typeface="Tahoma" pitchFamily="34" charset="0"/>
              </a:rPr>
              <a:t>Computers</a:t>
            </a:r>
          </a:p>
          <a:p>
            <a:r>
              <a:rPr lang="en-US" dirty="0" smtClean="0">
                <a:latin typeface="Tahoma" pitchFamily="34" charset="0"/>
                <a:ea typeface="Tahoma" pitchFamily="34" charset="0"/>
                <a:cs typeface="Tahoma" pitchFamily="34" charset="0"/>
              </a:rPr>
              <a:t>Sports</a:t>
            </a:r>
          </a:p>
          <a:p>
            <a:r>
              <a:rPr lang="en-US" dirty="0" smtClean="0">
                <a:latin typeface="Tahoma" pitchFamily="34" charset="0"/>
                <a:ea typeface="Tahoma" pitchFamily="34" charset="0"/>
                <a:cs typeface="Tahoma" pitchFamily="34" charset="0"/>
              </a:rPr>
              <a:t>Homework help</a:t>
            </a:r>
          </a:p>
          <a:p>
            <a:r>
              <a:rPr lang="en-US" dirty="0" smtClean="0">
                <a:latin typeface="Tahoma" pitchFamily="34" charset="0"/>
                <a:ea typeface="Tahoma" pitchFamily="34" charset="0"/>
                <a:cs typeface="Tahoma" pitchFamily="34" charset="0"/>
              </a:rPr>
              <a:t>Arts &amp; Crafts</a:t>
            </a:r>
          </a:p>
          <a:p>
            <a:r>
              <a:rPr lang="en-US" dirty="0" smtClean="0">
                <a:latin typeface="Tahoma" pitchFamily="34" charset="0"/>
                <a:ea typeface="Tahoma" pitchFamily="34" charset="0"/>
                <a:cs typeface="Tahoma" pitchFamily="34" charset="0"/>
              </a:rPr>
              <a:t>Drama</a:t>
            </a:r>
          </a:p>
          <a:p>
            <a:r>
              <a:rPr lang="en-US" dirty="0" smtClean="0">
                <a:latin typeface="Tahoma" pitchFamily="34" charset="0"/>
                <a:ea typeface="Tahoma" pitchFamily="34" charset="0"/>
                <a:cs typeface="Tahoma" pitchFamily="34" charset="0"/>
              </a:rPr>
              <a:t>Learn to Swim</a:t>
            </a:r>
            <a:endParaRPr lang="en-US" dirty="0">
              <a:latin typeface="Tahoma" pitchFamily="34" charset="0"/>
              <a:ea typeface="Tahoma" pitchFamily="34" charset="0"/>
              <a:cs typeface="Tahoma" pitchFamily="34" charset="0"/>
            </a:endParaRPr>
          </a:p>
        </p:txBody>
      </p:sp>
      <p:sp>
        <p:nvSpPr>
          <p:cNvPr id="5" name="TextBox 4"/>
          <p:cNvSpPr txBox="1"/>
          <p:nvPr/>
        </p:nvSpPr>
        <p:spPr>
          <a:xfrm>
            <a:off x="1655379" y="1072056"/>
            <a:ext cx="7110248" cy="535531"/>
          </a:xfrm>
          <a:prstGeom prst="rect">
            <a:avLst/>
          </a:prstGeom>
          <a:noFill/>
        </p:spPr>
        <p:txBody>
          <a:bodyPr wrap="square" rtlCol="0">
            <a:spAutoFit/>
          </a:bodyPr>
          <a:lstStyle/>
          <a:p>
            <a:r>
              <a:rPr lang="en-US" dirty="0" smtClean="0">
                <a:latin typeface="Tahoma" pitchFamily="34" charset="0"/>
                <a:ea typeface="Tahoma" pitchFamily="34" charset="0"/>
                <a:cs typeface="Tahoma" pitchFamily="34" charset="0"/>
              </a:rPr>
              <a:t>City of New Parks &amp; Recreation provides a variety of activities in the Afterschool Program.</a:t>
            </a:r>
            <a:endParaRPr lang="en-US" dirty="0">
              <a:latin typeface="Tahoma" pitchFamily="34" charset="0"/>
              <a:ea typeface="Tahoma" pitchFamily="34" charset="0"/>
              <a:cs typeface="Tahoma" pitchFamily="34" charset="0"/>
            </a:endParaRPr>
          </a:p>
        </p:txBody>
      </p:sp>
      <p:pic>
        <p:nvPicPr>
          <p:cNvPr id="1028" name="Picture 4" descr="C:\Users\char\AppData\Local\Microsoft\Windows\Temporary Internet Files\Content.IE5\YY3YDJVT\MC900059293[1].wmf"/>
          <p:cNvPicPr>
            <a:picLocks noChangeAspect="1" noChangeArrowheads="1"/>
          </p:cNvPicPr>
          <p:nvPr/>
        </p:nvPicPr>
        <p:blipFill>
          <a:blip r:embed="rId3" cstate="print"/>
          <a:srcRect/>
          <a:stretch>
            <a:fillRect/>
          </a:stretch>
        </p:blipFill>
        <p:spPr bwMode="auto">
          <a:xfrm rot="806246" flipH="1">
            <a:off x="6621515" y="2541436"/>
            <a:ext cx="882868" cy="3383212"/>
          </a:xfrm>
          <a:prstGeom prst="rect">
            <a:avLst/>
          </a:prstGeom>
          <a:noFill/>
        </p:spPr>
      </p:pic>
      <p:pic>
        <p:nvPicPr>
          <p:cNvPr id="1029" name="Picture 5" descr="C:\Users\char\AppData\Local\Microsoft\Windows\Temporary Internet Files\Content.IE5\AGDAUQCX\MC900234495[1].wmf"/>
          <p:cNvPicPr>
            <a:picLocks noChangeAspect="1" noChangeArrowheads="1"/>
          </p:cNvPicPr>
          <p:nvPr/>
        </p:nvPicPr>
        <p:blipFill>
          <a:blip r:embed="rId4" cstate="print"/>
          <a:srcRect/>
          <a:stretch>
            <a:fillRect/>
          </a:stretch>
        </p:blipFill>
        <p:spPr bwMode="auto">
          <a:xfrm rot="912869">
            <a:off x="4987936" y="4968738"/>
            <a:ext cx="1538294" cy="1717512"/>
          </a:xfrm>
          <a:prstGeom prst="rect">
            <a:avLst/>
          </a:prstGeom>
          <a:noFill/>
        </p:spPr>
      </p:pic>
      <p:pic>
        <p:nvPicPr>
          <p:cNvPr id="1030" name="Picture 6" descr="C:\Users\char\AppData\Local\Microsoft\Windows\Temporary Internet Files\Content.IE5\E7JGXHQJ\MC900332876[1].wmf"/>
          <p:cNvPicPr>
            <a:picLocks noChangeAspect="1" noChangeArrowheads="1"/>
          </p:cNvPicPr>
          <p:nvPr/>
        </p:nvPicPr>
        <p:blipFill>
          <a:blip r:embed="rId5" cstate="print"/>
          <a:srcRect/>
          <a:stretch>
            <a:fillRect/>
          </a:stretch>
        </p:blipFill>
        <p:spPr bwMode="auto">
          <a:xfrm>
            <a:off x="2412527" y="5565228"/>
            <a:ext cx="2294505" cy="925893"/>
          </a:xfrm>
          <a:prstGeom prst="rect">
            <a:avLst/>
          </a:prstGeom>
          <a:noFill/>
        </p:spPr>
      </p:pic>
      <p:pic>
        <p:nvPicPr>
          <p:cNvPr id="2" name="Picture 2" descr="C:\Users\char\AppData\Local\Microsoft\Windows\Temporary Internet Files\Content.IE5\AGDAUQCX\MP900433098[1].jpg"/>
          <p:cNvPicPr>
            <a:picLocks noChangeAspect="1" noChangeArrowheads="1"/>
          </p:cNvPicPr>
          <p:nvPr/>
        </p:nvPicPr>
        <p:blipFill>
          <a:blip r:embed="rId6" cstate="print"/>
          <a:srcRect/>
          <a:stretch>
            <a:fillRect/>
          </a:stretch>
        </p:blipFill>
        <p:spPr bwMode="auto">
          <a:xfrm rot="781385">
            <a:off x="7545917" y="4445876"/>
            <a:ext cx="1304304" cy="200222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 0  L 0 -0.33333  E" pathEditMode="relative" ptsTypes="">
                                      <p:cBhvr>
                                        <p:cTn id="6" dur="2000" fill="hold"/>
                                        <p:tgtEl>
                                          <p:spTgt spid="102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0 0  L -0.25 0  E" pathEditMode="relative" ptsTypes="">
                                      <p:cBhvr>
                                        <p:cTn id="10" dur="2000" fill="hold"/>
                                        <p:tgtEl>
                                          <p:spTgt spid="1030"/>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nodeType="clickEffect">
                                  <p:stCondLst>
                                    <p:cond delay="0"/>
                                  </p:stCondLst>
                                  <p:childTnLst>
                                    <p:animMotion origin="layout" path="M 0 0  L 0.25 -0.33333  E" pathEditMode="relative" ptsTypes="">
                                      <p:cBhvr>
                                        <p:cTn id="14" dur="2000" fill="hold"/>
                                        <p:tgtEl>
                                          <p:spTgt spid="1029"/>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35" presetClass="path" presetSubtype="0" accel="50000" decel="50000" fill="hold" nodeType="clickEffect">
                                  <p:stCondLst>
                                    <p:cond delay="0"/>
                                  </p:stCondLst>
                                  <p:childTnLst>
                                    <p:animMotion origin="layout" path="M 0 0  L -0.25 0  E" pathEditMode="relative" ptsTypes="">
                                      <p:cBhvr>
                                        <p:cTn id="18"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smtClean="0"/>
              <a:t>Partnerships</a:t>
            </a:r>
            <a:endParaRPr lang="en-US" dirty="0"/>
          </a:p>
        </p:txBody>
      </p:sp>
      <p:sp>
        <p:nvSpPr>
          <p:cNvPr id="69635" name="Rectangle 3"/>
          <p:cNvSpPr>
            <a:spLocks noGrp="1" noChangeArrowheads="1"/>
          </p:cNvSpPr>
          <p:nvPr>
            <p:ph type="body" idx="1"/>
          </p:nvPr>
        </p:nvSpPr>
        <p:spPr>
          <a:xfrm>
            <a:off x="1799897" y="1663427"/>
            <a:ext cx="7010400" cy="4572000"/>
          </a:xfrm>
          <a:noFill/>
        </p:spPr>
        <p:txBody>
          <a:bodyPr/>
          <a:lstStyle/>
          <a:p>
            <a:r>
              <a:rPr lang="en-US" dirty="0" smtClean="0">
                <a:latin typeface="Tahoma" pitchFamily="34" charset="0"/>
                <a:ea typeface="Tahoma" pitchFamily="34" charset="0"/>
                <a:cs typeface="Tahoma" pitchFamily="34" charset="0"/>
              </a:rPr>
              <a:t>Turn 2 Foundation</a:t>
            </a:r>
            <a:endParaRPr lang="en-US" dirty="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New York Cares</a:t>
            </a:r>
          </a:p>
          <a:p>
            <a:r>
              <a:rPr lang="en-US" dirty="0" smtClean="0">
                <a:latin typeface="Tahoma" pitchFamily="34" charset="0"/>
                <a:ea typeface="Tahoma" pitchFamily="34" charset="0"/>
                <a:cs typeface="Tahoma" pitchFamily="34" charset="0"/>
              </a:rPr>
              <a:t>National Association of University Women</a:t>
            </a:r>
          </a:p>
          <a:p>
            <a:r>
              <a:rPr lang="en-US" dirty="0" smtClean="0">
                <a:latin typeface="Tahoma" pitchFamily="34" charset="0"/>
                <a:ea typeface="Tahoma" pitchFamily="34" charset="0"/>
                <a:cs typeface="Tahoma" pitchFamily="34" charset="0"/>
              </a:rPr>
              <a:t>Urban Park Rangers</a:t>
            </a:r>
          </a:p>
          <a:p>
            <a:endParaRPr lang="en-US" dirty="0" smtClean="0"/>
          </a:p>
          <a:p>
            <a:endParaRPr lang="en-US" dirty="0"/>
          </a:p>
        </p:txBody>
      </p:sp>
      <p:sp>
        <p:nvSpPr>
          <p:cNvPr id="69636" name="Text Box 4"/>
          <p:cNvSpPr txBox="1">
            <a:spLocks noChangeArrowheads="1"/>
          </p:cNvSpPr>
          <p:nvPr/>
        </p:nvSpPr>
        <p:spPr bwMode="auto">
          <a:xfrm>
            <a:off x="6605588" y="223838"/>
            <a:ext cx="2139950" cy="366712"/>
          </a:xfrm>
          <a:prstGeom prst="rect">
            <a:avLst/>
          </a:prstGeom>
          <a:noFill/>
          <a:ln w="9525">
            <a:noFill/>
            <a:miter lim="800000"/>
            <a:headEnd/>
            <a:tailEnd/>
          </a:ln>
          <a:effectLst/>
        </p:spPr>
        <p:txBody>
          <a:bodyPr>
            <a:spAutoFit/>
          </a:bodyPr>
          <a:lstStyle/>
          <a:p>
            <a:pPr eaLnBrk="0" hangingPunct="0">
              <a:lnSpc>
                <a:spcPct val="100000"/>
              </a:lnSpc>
              <a:spcBef>
                <a:spcPct val="0"/>
              </a:spcBef>
            </a:pP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 name="Rectangle 10"/>
          <p:cNvSpPr>
            <a:spLocks noGrp="1" noChangeArrowheads="1"/>
          </p:cNvSpPr>
          <p:nvPr>
            <p:ph type="title"/>
          </p:nvPr>
        </p:nvSpPr>
        <p:spPr/>
        <p:txBody>
          <a:bodyPr/>
          <a:lstStyle/>
          <a:p>
            <a:r>
              <a:rPr lang="en-US" dirty="0" smtClean="0"/>
              <a:t>Trips</a:t>
            </a:r>
            <a:endParaRPr lang="en-US" dirty="0"/>
          </a:p>
        </p:txBody>
      </p:sp>
      <p:pic>
        <p:nvPicPr>
          <p:cNvPr id="2050" name="Picture 2" descr="C:\Users\char\AppData\Local\Microsoft\Windows\Temporary Internet Files\Content.IE5\NSSANFK4\MC900231642[1].wmf"/>
          <p:cNvPicPr>
            <a:picLocks noChangeAspect="1" noChangeArrowheads="1"/>
          </p:cNvPicPr>
          <p:nvPr/>
        </p:nvPicPr>
        <p:blipFill>
          <a:blip r:embed="rId3" cstate="print"/>
          <a:srcRect/>
          <a:stretch>
            <a:fillRect/>
          </a:stretch>
        </p:blipFill>
        <p:spPr bwMode="auto">
          <a:xfrm>
            <a:off x="5017839" y="2869325"/>
            <a:ext cx="3672969" cy="3368800"/>
          </a:xfrm>
          <a:prstGeom prst="rect">
            <a:avLst/>
          </a:prstGeom>
          <a:noFill/>
        </p:spPr>
      </p:pic>
      <p:sp>
        <p:nvSpPr>
          <p:cNvPr id="6155" name="Rectangle 11"/>
          <p:cNvSpPr>
            <a:spLocks noGrp="1" noChangeArrowheads="1"/>
          </p:cNvSpPr>
          <p:nvPr>
            <p:ph type="body" idx="1"/>
          </p:nvPr>
        </p:nvSpPr>
        <p:spPr/>
        <p:txBody>
          <a:bodyPr/>
          <a:lstStyle/>
          <a:p>
            <a:r>
              <a:rPr lang="en-US" dirty="0" smtClean="0">
                <a:latin typeface="Tahoma" pitchFamily="34" charset="0"/>
                <a:ea typeface="Tahoma" pitchFamily="34" charset="0"/>
                <a:cs typeface="Tahoma" pitchFamily="34" charset="0"/>
              </a:rPr>
              <a:t>The Bronx Zoo</a:t>
            </a:r>
          </a:p>
          <a:p>
            <a:r>
              <a:rPr lang="en-US" dirty="0" smtClean="0">
                <a:latin typeface="Tahoma" pitchFamily="34" charset="0"/>
                <a:ea typeface="Tahoma" pitchFamily="34" charset="0"/>
                <a:cs typeface="Tahoma" pitchFamily="34" charset="0"/>
              </a:rPr>
              <a:t>The Sony Wonder Lab</a:t>
            </a:r>
          </a:p>
          <a:p>
            <a:r>
              <a:rPr lang="en-US" dirty="0" smtClean="0">
                <a:latin typeface="Tahoma" pitchFamily="34" charset="0"/>
                <a:ea typeface="Tahoma" pitchFamily="34" charset="0"/>
                <a:cs typeface="Tahoma" pitchFamily="34" charset="0"/>
              </a:rPr>
              <a:t>The Transit Museum</a:t>
            </a:r>
          </a:p>
          <a:p>
            <a:r>
              <a:rPr lang="en-US" dirty="0" smtClean="0">
                <a:latin typeface="Tahoma" pitchFamily="34" charset="0"/>
                <a:ea typeface="Tahoma" pitchFamily="34" charset="0"/>
                <a:cs typeface="Tahoma" pitchFamily="34" charset="0"/>
              </a:rPr>
              <a:t>Museum of Modern Art</a:t>
            </a:r>
            <a:endParaRPr lang="en-US" dirty="0">
              <a:latin typeface="Tahoma" pitchFamily="34" charset="0"/>
              <a:ea typeface="Tahoma" pitchFamily="34" charset="0"/>
              <a:cs typeface="Tahoma" pitchFamily="34" charset="0"/>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Citywide Special Events</a:t>
            </a:r>
            <a:endParaRPr lang="en-US" dirty="0"/>
          </a:p>
        </p:txBody>
      </p:sp>
      <p:sp>
        <p:nvSpPr>
          <p:cNvPr id="3" name="Content Placeholder 2"/>
          <p:cNvSpPr>
            <a:spLocks noGrp="1"/>
          </p:cNvSpPr>
          <p:nvPr>
            <p:ph idx="1"/>
          </p:nvPr>
        </p:nvSpPr>
        <p:spPr/>
        <p:txBody>
          <a:bodyPr/>
          <a:lstStyle/>
          <a:p>
            <a:r>
              <a:rPr lang="en-US" dirty="0" smtClean="0">
                <a:latin typeface="Tahoma" pitchFamily="34" charset="0"/>
                <a:ea typeface="Tahoma" pitchFamily="34" charset="0"/>
                <a:cs typeface="Tahoma" pitchFamily="34" charset="0"/>
              </a:rPr>
              <a:t>Pumpkin Festival at Central Park</a:t>
            </a:r>
          </a:p>
          <a:p>
            <a:r>
              <a:rPr lang="en-US" dirty="0" smtClean="0">
                <a:latin typeface="Tahoma" pitchFamily="34" charset="0"/>
                <a:ea typeface="Tahoma" pitchFamily="34" charset="0"/>
                <a:cs typeface="Tahoma" pitchFamily="34" charset="0"/>
              </a:rPr>
              <a:t>Thanksgiving Dinner</a:t>
            </a:r>
          </a:p>
          <a:p>
            <a:r>
              <a:rPr lang="en-US" dirty="0" smtClean="0">
                <a:latin typeface="Tahoma" pitchFamily="34" charset="0"/>
                <a:ea typeface="Tahoma" pitchFamily="34" charset="0"/>
                <a:cs typeface="Tahoma" pitchFamily="34" charset="0"/>
              </a:rPr>
              <a:t>Christmas Wishes/Dinner</a:t>
            </a:r>
          </a:p>
          <a:p>
            <a:r>
              <a:rPr lang="en-US" dirty="0" smtClean="0">
                <a:latin typeface="Tahoma" pitchFamily="34" charset="0"/>
                <a:ea typeface="Tahoma" pitchFamily="34" charset="0"/>
                <a:cs typeface="Tahoma" pitchFamily="34" charset="0"/>
              </a:rPr>
              <a:t>Winter Jam NYC</a:t>
            </a:r>
          </a:p>
          <a:p>
            <a:r>
              <a:rPr lang="en-US" dirty="0" smtClean="0">
                <a:latin typeface="Tahoma" pitchFamily="34" charset="0"/>
                <a:ea typeface="Tahoma" pitchFamily="34" charset="0"/>
                <a:cs typeface="Tahoma" pitchFamily="34" charset="0"/>
              </a:rPr>
              <a:t>Easter Egg Hunt at Central Park</a:t>
            </a:r>
            <a:endParaRPr lang="en-US" dirty="0">
              <a:latin typeface="Tahoma" pitchFamily="34" charset="0"/>
              <a:ea typeface="Tahoma" pitchFamily="34" charset="0"/>
              <a:cs typeface="Tahoma" pitchFamily="34" charset="0"/>
            </a:endParaRPr>
          </a:p>
        </p:txBody>
      </p:sp>
      <p:pic>
        <p:nvPicPr>
          <p:cNvPr id="3075" name="Picture 3" descr="C:\Users\char\AppData\Local\Microsoft\Windows\Temporary Internet Files\Content.IE5\E7JGXHQJ\MC900021578[1].wmf"/>
          <p:cNvPicPr>
            <a:picLocks noChangeAspect="1" noChangeArrowheads="1"/>
          </p:cNvPicPr>
          <p:nvPr/>
        </p:nvPicPr>
        <p:blipFill>
          <a:blip r:embed="rId3" cstate="print"/>
          <a:srcRect/>
          <a:stretch>
            <a:fillRect/>
          </a:stretch>
        </p:blipFill>
        <p:spPr bwMode="auto">
          <a:xfrm rot="817716">
            <a:off x="6572337" y="1569386"/>
            <a:ext cx="1926763" cy="2211948"/>
          </a:xfrm>
          <a:prstGeom prst="rect">
            <a:avLst/>
          </a:prstGeom>
          <a:noFill/>
        </p:spPr>
      </p:pic>
    </p:spTree>
  </p:cSld>
  <p:clrMapOvr>
    <a:masterClrMapping/>
  </p:clrMapOvr>
  <p:transition spd="slow">
    <p:wipe dir="u"/>
  </p:transition>
  <p:timing>
    <p:tnLst>
      <p:par>
        <p:cTn id="1" dur="indefinite" restart="never" nodeType="tmRoot"/>
      </p:par>
    </p:tnLst>
  </p:timing>
</p:sld>
</file>

<file path=ppt/theme/theme1.xml><?xml version="1.0" encoding="utf-8"?>
<a:theme xmlns:a="http://schemas.openxmlformats.org/drawingml/2006/main" name="Classroom expectations">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Classroom expectations</Template>
  <TotalTime>152</TotalTime>
  <Words>410</Words>
  <Application>Microsoft Office PowerPoint</Application>
  <PresentationFormat>On-screen Show (4:3)</PresentationFormat>
  <Paragraphs>84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Classroom expectations</vt:lpstr>
      <vt:lpstr>Afterschool Parents Meeting</vt:lpstr>
      <vt:lpstr>Welcome</vt:lpstr>
      <vt:lpstr>Mission Statement</vt:lpstr>
      <vt:lpstr>Goals of the Afterschool Program</vt:lpstr>
      <vt:lpstr>Afterschool Registration </vt:lpstr>
      <vt:lpstr>Activities</vt:lpstr>
      <vt:lpstr>Partnerships</vt:lpstr>
      <vt:lpstr>Trips</vt:lpstr>
      <vt:lpstr>Citywide Special Events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Expectations</dc:title>
  <dc:creator>char</dc:creator>
  <cp:lastModifiedBy>char</cp:lastModifiedBy>
  <cp:revision>28</cp:revision>
  <dcterms:created xsi:type="dcterms:W3CDTF">2010-07-25T23:06:20Z</dcterms:created>
  <dcterms:modified xsi:type="dcterms:W3CDTF">2010-07-26T03:07:53Z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